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70"/>
  </p:notesMasterIdLst>
  <p:sldIdLst>
    <p:sldId id="256" r:id="rId2"/>
    <p:sldId id="259" r:id="rId3"/>
    <p:sldId id="278" r:id="rId4"/>
    <p:sldId id="285" r:id="rId5"/>
    <p:sldId id="264" r:id="rId6"/>
    <p:sldId id="258" r:id="rId7"/>
    <p:sldId id="279" r:id="rId8"/>
    <p:sldId id="330" r:id="rId9"/>
    <p:sldId id="331" r:id="rId10"/>
    <p:sldId id="332" r:id="rId11"/>
    <p:sldId id="333" r:id="rId12"/>
    <p:sldId id="334" r:id="rId13"/>
    <p:sldId id="335" r:id="rId14"/>
    <p:sldId id="337" r:id="rId15"/>
    <p:sldId id="338" r:id="rId16"/>
    <p:sldId id="339" r:id="rId17"/>
    <p:sldId id="340" r:id="rId18"/>
    <p:sldId id="341" r:id="rId19"/>
    <p:sldId id="342" r:id="rId20"/>
    <p:sldId id="263" r:id="rId21"/>
    <p:sldId id="286" r:id="rId22"/>
    <p:sldId id="323" r:id="rId23"/>
    <p:sldId id="324" r:id="rId24"/>
    <p:sldId id="288" r:id="rId25"/>
    <p:sldId id="325" r:id="rId26"/>
    <p:sldId id="326" r:id="rId27"/>
    <p:sldId id="327" r:id="rId28"/>
    <p:sldId id="283" r:id="rId29"/>
    <p:sldId id="284" r:id="rId30"/>
    <p:sldId id="265" r:id="rId31"/>
    <p:sldId id="269" r:id="rId32"/>
    <p:sldId id="270" r:id="rId33"/>
    <p:sldId id="271" r:id="rId34"/>
    <p:sldId id="276" r:id="rId35"/>
    <p:sldId id="289" r:id="rId36"/>
    <p:sldId id="290" r:id="rId37"/>
    <p:sldId id="291" r:id="rId38"/>
    <p:sldId id="295" r:id="rId39"/>
    <p:sldId id="293" r:id="rId40"/>
    <p:sldId id="294"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28" r:id="rId64"/>
    <p:sldId id="319" r:id="rId65"/>
    <p:sldId id="320" r:id="rId66"/>
    <p:sldId id="321" r:id="rId67"/>
    <p:sldId id="322" r:id="rId68"/>
    <p:sldId id="343"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9" d="100"/>
          <a:sy n="79" d="100"/>
        </p:scale>
        <p:origin x="7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0287E-A51A-4195-BF93-9CBD309CEB73}"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481DA-2224-4E91-9295-8AE7C87195A2}" type="slidenum">
              <a:rPr lang="zh-CN" altLang="en-US" smtClean="0"/>
              <a:t>‹#›</a:t>
            </a:fld>
            <a:endParaRPr lang="zh-CN" altLang="en-US"/>
          </a:p>
        </p:txBody>
      </p:sp>
    </p:spTree>
    <p:extLst>
      <p:ext uri="{BB962C8B-B14F-4D97-AF65-F5344CB8AC3E}">
        <p14:creationId xmlns:p14="http://schemas.microsoft.com/office/powerpoint/2010/main" val="30004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p:spPr>
      </p:sp>
      <p:sp>
        <p:nvSpPr>
          <p:cNvPr id="48131" name="备注占位符 2"/>
          <p:cNvSpPr>
            <a:spLocks noGrp="1"/>
          </p:cNvSpPr>
          <p:nvPr>
            <p:ph type="body" idx="1"/>
          </p:nvPr>
        </p:nvSpPr>
        <p:spPr bwMode="auto">
          <a:noFill/>
        </p:spPr>
        <p:txBody>
          <a:bodyPr wrap="square" numCol="1" anchor="t" anchorCtr="0" compatLnSpc="1"/>
          <a:lstStyle/>
          <a:p>
            <a:pPr>
              <a:spcBef>
                <a:spcPct val="0"/>
              </a:spcBef>
            </a:pPr>
            <a:r>
              <a:rPr lang="zh-CN" altLang="en-US" dirty="0" smtClean="0"/>
              <a:t>细胞凋亡。美国科学院学报，与</a:t>
            </a:r>
            <a:r>
              <a:rPr lang="en-US" altLang="zh-CN" dirty="0" smtClean="0"/>
              <a:t>cell</a:t>
            </a:r>
            <a:r>
              <a:rPr lang="zh-CN" altLang="en-US" dirty="0" smtClean="0"/>
              <a:t>等为</a:t>
            </a:r>
            <a:r>
              <a:rPr lang="en-US" altLang="zh-CN" dirty="0" smtClean="0"/>
              <a:t>4</a:t>
            </a:r>
            <a:r>
              <a:rPr lang="zh-CN" altLang="en-US" dirty="0" smtClean="0"/>
              <a:t>大著名期刊。</a:t>
            </a:r>
          </a:p>
        </p:txBody>
      </p:sp>
      <p:sp>
        <p:nvSpPr>
          <p:cNvPr id="48132" name="灯片编号占位符 3"/>
          <p:cNvSpPr>
            <a:spLocks noGrp="1"/>
          </p:cNvSpPr>
          <p:nvPr>
            <p:ph type="sldNum" sz="quarter" idx="5"/>
          </p:nvPr>
        </p:nvSpPr>
        <p:spPr bwMode="auto">
          <a:noFill/>
          <a:ln>
            <a:miter lim="800000"/>
          </a:ln>
        </p:spPr>
        <p:txBody>
          <a:bodyPr wrap="square" numCol="1" anchorCtr="0" compatLnSpc="1"/>
          <a:lstStyle/>
          <a:p>
            <a:fld id="{1D3691B0-7E58-4E01-BA84-3BF82C62559A}" type="slidenum">
              <a:rPr lang="zh-CN" altLang="en-US">
                <a:ea typeface="宋体" panose="02010600030101010101" pitchFamily="2" charset="-122"/>
              </a:rPr>
              <a:t>2</a:t>
            </a:fld>
            <a:endParaRPr lang="zh-CN" altLang="en-US">
              <a:ea typeface="宋体" panose="02010600030101010101" pitchFamily="2" charset="-122"/>
            </a:endParaRPr>
          </a:p>
        </p:txBody>
      </p:sp>
    </p:spTree>
    <p:extLst>
      <p:ext uri="{BB962C8B-B14F-4D97-AF65-F5344CB8AC3E}">
        <p14:creationId xmlns:p14="http://schemas.microsoft.com/office/powerpoint/2010/main" val="12584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F09713-5B64-4067-80E2-E523E0FD12EC}" type="slidenum">
              <a:rPr lang="en-US" altLang="zh-CN"/>
              <a:pPr/>
              <a:t>6</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2602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054F87-11F0-491C-BD01-FA6DE5E4BC6B}" type="slidenum">
              <a:rPr lang="zh-CN" altLang="en-US" smtClean="0"/>
              <a:pPr>
                <a:spcBef>
                  <a:spcPct val="0"/>
                </a:spcBef>
              </a:pPr>
              <a:t>11</a:t>
            </a:fld>
            <a:endParaRPr lang="en-US" altLang="zh-CN" smtClean="0"/>
          </a:p>
        </p:txBody>
      </p:sp>
      <p:sp>
        <p:nvSpPr>
          <p:cNvPr id="17411" name="Rectangle 7"/>
          <p:cNvSpPr txBox="1">
            <a:spLocks noGrp="1" noChangeArrowheads="1"/>
          </p:cNvSpPr>
          <p:nvPr/>
        </p:nvSpPr>
        <p:spPr bwMode="auto">
          <a:xfrm>
            <a:off x="3830638" y="9445625"/>
            <a:ext cx="29305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6" tIns="45729" rIns="91456" bIns="45729"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241006F8-E94B-4F4C-B918-B738B8035523}" type="slidenum">
              <a:rPr lang="zh-CN" altLang="en-US">
                <a:ea typeface="宋体" panose="02010600030101010101" pitchFamily="2" charset="-122"/>
              </a:rPr>
              <a:pPr algn="r">
                <a:spcBef>
                  <a:spcPct val="0"/>
                </a:spcBef>
              </a:pPr>
              <a:t>11</a:t>
            </a:fld>
            <a:endParaRPr lang="en-US" altLang="zh-CN">
              <a:ea typeface="宋体" panose="02010600030101010101" pitchFamily="2" charset="-122"/>
            </a:endParaRPr>
          </a:p>
        </p:txBody>
      </p:sp>
      <p:sp>
        <p:nvSpPr>
          <p:cNvPr id="17412" name="Rectangle 2"/>
          <p:cNvSpPr>
            <a:spLocks noChangeArrowheads="1" noTextEdit="1"/>
          </p:cNvSpPr>
          <p:nvPr>
            <p:ph type="sldImg"/>
          </p:nvPr>
        </p:nvSpPr>
        <p:spPr>
          <a:xfrm>
            <a:off x="66675" y="744538"/>
            <a:ext cx="6629400" cy="3729037"/>
          </a:xfrm>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6" tIns="45729" rIns="91456" bIns="45729"/>
          <a:lstStyle/>
          <a:p>
            <a:endParaRPr lang="zh-CN" altLang="en-US" smtClean="0"/>
          </a:p>
        </p:txBody>
      </p:sp>
    </p:spTree>
    <p:extLst>
      <p:ext uri="{BB962C8B-B14F-4D97-AF65-F5344CB8AC3E}">
        <p14:creationId xmlns:p14="http://schemas.microsoft.com/office/powerpoint/2010/main" val="1439668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fld id="{9A108E43-59E2-4100-8CCA-F66FBCA7EC37}" type="slidenum">
              <a:rPr lang="en-US" altLang="zh-CN" i="0">
                <a:latin typeface="Arial" panose="020B0604020202020204" pitchFamily="34" charset="0"/>
              </a:rPr>
              <a:pPr eaLnBrk="1" hangingPunct="1"/>
              <a:t>28</a:t>
            </a:fld>
            <a:endParaRPr lang="en-US" altLang="zh-CN" i="0">
              <a:latin typeface="Arial" panose="020B0604020202020204" pitchFamily="34" charset="0"/>
            </a:endParaRPr>
          </a:p>
        </p:txBody>
      </p:sp>
    </p:spTree>
    <p:extLst>
      <p:ext uri="{BB962C8B-B14F-4D97-AF65-F5344CB8AC3E}">
        <p14:creationId xmlns:p14="http://schemas.microsoft.com/office/powerpoint/2010/main" val="2052252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ChangeArrowheads="1" noTextEdit="1"/>
          </p:cNvSpPr>
          <p:nvPr>
            <p:ph type="sldImg" idx="4294967295"/>
          </p:nvPr>
        </p:nvSpPr>
        <p:spPr>
          <a:ln/>
        </p:spPr>
      </p:sp>
      <p:sp>
        <p:nvSpPr>
          <p:cNvPr id="9218" name="Rectangle 3"/>
          <p:cNvSpPr>
            <a:spLocks noGrp="1" noChangeArrowheads="1"/>
          </p:cNvSpPr>
          <p:nvPr>
            <p:ph type="body" idx="4294967295"/>
          </p:nvPr>
        </p:nvSpPr>
        <p:spPr/>
        <p:txBody>
          <a:bodyPr>
            <a:prstTxWarp prst="textNoShape">
              <a:avLst/>
            </a:prstTxWarp>
          </a:bodyPr>
          <a:lstStyle/>
          <a:p>
            <a:pPr eaLnBrk="1" hangingPunct="1"/>
            <a:r>
              <a:rPr lang="zh-CN" altLang="en-US" smtClean="0"/>
              <a:t>回归现象最早由英国生物统计学家高尔顿在研究父母和子女身高遗传特性时发现：高个父母后代身高也高于平均身高，但不见得比父母更高，到一定程度会往平均身高方向发生回归。这种效应被称为“趋中回归”。现在回归分析多指源于高尔顿那样工作的一整套建立变量间的数量关系的方法和程序。</a:t>
            </a:r>
            <a:r>
              <a:rPr lang="en-US" altLang="zh-CN" smtClean="0"/>
              <a:t>---CDA</a:t>
            </a:r>
            <a:r>
              <a:rPr lang="zh-CN" altLang="en-US" smtClean="0"/>
              <a:t>数据分析师</a:t>
            </a:r>
            <a:r>
              <a:rPr lang="en-US" altLang="zh-CN" smtClean="0"/>
              <a:t>—</a:t>
            </a:r>
            <a:r>
              <a:rPr lang="zh-CN" altLang="en-US" smtClean="0"/>
              <a:t>如何利用</a:t>
            </a:r>
            <a:r>
              <a:rPr lang="en-US" altLang="zh-CN" smtClean="0"/>
              <a:t>Excel</a:t>
            </a:r>
            <a:r>
              <a:rPr lang="zh-CN" altLang="en-US" smtClean="0"/>
              <a:t>进行高级数据分析</a:t>
            </a:r>
          </a:p>
        </p:txBody>
      </p:sp>
    </p:spTree>
    <p:extLst>
      <p:ext uri="{BB962C8B-B14F-4D97-AF65-F5344CB8AC3E}">
        <p14:creationId xmlns:p14="http://schemas.microsoft.com/office/powerpoint/2010/main" val="3393280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5275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154625"/>
          <p:cNvSpPr>
            <a:spLocks noChangeArrowheads="1"/>
          </p:cNvSpPr>
          <p:nvPr/>
        </p:nvSpPr>
        <p:spPr bwMode="auto">
          <a:xfrm>
            <a:off x="3829050" y="9525"/>
            <a:ext cx="29321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
        <p:nvSpPr>
          <p:cNvPr id="24578" name="矩形 154626"/>
          <p:cNvSpPr>
            <a:spLocks noChangeArrowheads="1"/>
          </p:cNvSpPr>
          <p:nvPr/>
        </p:nvSpPr>
        <p:spPr bwMode="auto">
          <a:xfrm>
            <a:off x="3829050" y="8851900"/>
            <a:ext cx="2932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735013">
              <a:defRPr sz="2800" b="1">
                <a:solidFill>
                  <a:schemeClr val="tx1"/>
                </a:solidFill>
                <a:latin typeface="Times New Roman" panose="02020603050405020304" pitchFamily="18" charset="0"/>
                <a:ea typeface="宋体" panose="02010600030101010101" pitchFamily="2" charset="-122"/>
              </a:defRPr>
            </a:lvl1pPr>
            <a:lvl2pPr defTabSz="735013">
              <a:defRPr sz="2800" b="1">
                <a:solidFill>
                  <a:schemeClr val="tx1"/>
                </a:solidFill>
                <a:latin typeface="Times New Roman" panose="02020603050405020304" pitchFamily="18" charset="0"/>
                <a:ea typeface="宋体" panose="02010600030101010101" pitchFamily="2" charset="-122"/>
              </a:defRPr>
            </a:lvl2pPr>
            <a:lvl3pPr defTabSz="735013">
              <a:defRPr sz="2800" b="1">
                <a:solidFill>
                  <a:schemeClr val="tx1"/>
                </a:solidFill>
                <a:latin typeface="Times New Roman" panose="02020603050405020304" pitchFamily="18" charset="0"/>
                <a:ea typeface="宋体" panose="02010600030101010101" pitchFamily="2" charset="-122"/>
              </a:defRPr>
            </a:lvl3pPr>
            <a:lvl4pPr defTabSz="735013">
              <a:defRPr sz="2800" b="1">
                <a:solidFill>
                  <a:schemeClr val="tx1"/>
                </a:solidFill>
                <a:latin typeface="Times New Roman" panose="02020603050405020304" pitchFamily="18" charset="0"/>
                <a:ea typeface="宋体" panose="02010600030101010101" pitchFamily="2" charset="-122"/>
              </a:defRPr>
            </a:lvl4pPr>
            <a:lvl5pPr defTabSz="735013">
              <a:defRPr sz="2800" b="1">
                <a:solidFill>
                  <a:schemeClr val="tx1"/>
                </a:solidFill>
                <a:latin typeface="Times New Roman" panose="02020603050405020304" pitchFamily="18" charset="0"/>
                <a:ea typeface="宋体" panose="02010600030101010101" pitchFamily="2" charset="-122"/>
              </a:defRPr>
            </a:lvl5pPr>
            <a:lvl6pPr defTabSz="735013"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6pPr>
            <a:lvl7pPr defTabSz="735013"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7pPr>
            <a:lvl8pPr defTabSz="735013"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8pPr>
            <a:lvl9pPr defTabSz="735013"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9pPr>
          </a:lstStyle>
          <a:p>
            <a:pPr algn="r" eaLnBrk="0" hangingPunct="0"/>
            <a:r>
              <a:rPr lang="en-US" altLang="zh-CN" sz="1000" i="1"/>
              <a:t>8</a:t>
            </a:r>
          </a:p>
        </p:txBody>
      </p:sp>
      <p:sp>
        <p:nvSpPr>
          <p:cNvPr id="24579" name="矩形 154627"/>
          <p:cNvSpPr>
            <a:spLocks noChangeArrowheads="1"/>
          </p:cNvSpPr>
          <p:nvPr/>
        </p:nvSpPr>
        <p:spPr bwMode="auto">
          <a:xfrm>
            <a:off x="-1588" y="8851900"/>
            <a:ext cx="293052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
        <p:nvSpPr>
          <p:cNvPr id="24580" name="矩形 154628"/>
          <p:cNvSpPr>
            <a:spLocks noChangeArrowheads="1"/>
          </p:cNvSpPr>
          <p:nvPr/>
        </p:nvSpPr>
        <p:spPr bwMode="auto">
          <a:xfrm>
            <a:off x="-1588" y="9525"/>
            <a:ext cx="2930526"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
        <p:nvSpPr>
          <p:cNvPr id="24581" name="幻灯片图像占位符 154629"/>
          <p:cNvSpPr>
            <a:spLocks noGrp="1" noRot="1" noChangeAspect="1" noChangeArrowheads="1" noTextEdit="1"/>
          </p:cNvSpPr>
          <p:nvPr>
            <p:ph type="sldImg" idx="4294967295"/>
          </p:nvPr>
        </p:nvSpPr>
        <p:spPr>
          <a:xfrm>
            <a:off x="1444625" y="1311275"/>
            <a:ext cx="3870325" cy="2178050"/>
          </a:xfrm>
          <a:ln>
            <a:solidFill>
              <a:schemeClr val="tx1"/>
            </a:solidFill>
          </a:ln>
        </p:spPr>
      </p:sp>
      <p:sp>
        <p:nvSpPr>
          <p:cNvPr id="24582" name="文本占位符 154630"/>
          <p:cNvSpPr>
            <a:spLocks noGrp="1" noChangeArrowheads="1"/>
          </p:cNvSpPr>
          <p:nvPr>
            <p:ph type="body" idx="4294967295"/>
          </p:nvPr>
        </p:nvSpPr>
        <p:spPr>
          <a:xfrm>
            <a:off x="889000" y="4381500"/>
            <a:ext cx="4916488" cy="3667125"/>
          </a:xfrm>
          <a:ln/>
          <a:extLst>
            <a:ext uri="{91240B29-F687-4F45-9708-019B960494DF}">
              <a14:hiddenLine xmlns:a14="http://schemas.microsoft.com/office/drawing/2010/main" w="9525">
                <a:solidFill>
                  <a:srgbClr val="000000"/>
                </a:solidFill>
                <a:miter lim="800000"/>
                <a:headEnd/>
                <a:tailEnd/>
              </a14:hiddenLine>
            </a:ext>
          </a:extLst>
        </p:spPr>
        <p:txBody>
          <a:bodyPr lIns="80962" tIns="41275" rIns="80962" bIns="41275">
            <a:prstTxWarp prst="textNoShape">
              <a:avLst/>
            </a:prstTxWarp>
          </a:bodyPr>
          <a:lstStyle/>
          <a:p>
            <a:endParaRPr lang="zh-CN" altLang="zh-CN" smtClean="0"/>
          </a:p>
        </p:txBody>
      </p:sp>
    </p:spTree>
    <p:extLst>
      <p:ext uri="{BB962C8B-B14F-4D97-AF65-F5344CB8AC3E}">
        <p14:creationId xmlns:p14="http://schemas.microsoft.com/office/powerpoint/2010/main" val="711186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回归：预测连续值；分类：预测离散值</a:t>
            </a:r>
            <a:endParaRPr lang="zh-CN" altLang="en-US" dirty="0"/>
          </a:p>
        </p:txBody>
      </p:sp>
      <p:sp>
        <p:nvSpPr>
          <p:cNvPr id="4" name="灯片编号占位符 3"/>
          <p:cNvSpPr>
            <a:spLocks noGrp="1"/>
          </p:cNvSpPr>
          <p:nvPr>
            <p:ph type="sldNum" sz="quarter" idx="10"/>
          </p:nvPr>
        </p:nvSpPr>
        <p:spPr/>
        <p:txBody>
          <a:bodyPr/>
          <a:lstStyle/>
          <a:p>
            <a:fld id="{932A4FEB-E317-4522-BC1D-4EA4F27D065D}" type="slidenum">
              <a:rPr lang="zh-CN" altLang="en-US" smtClean="0"/>
              <a:t>68</a:t>
            </a:fld>
            <a:endParaRPr lang="zh-CN" altLang="en-US"/>
          </a:p>
        </p:txBody>
      </p:sp>
    </p:spTree>
    <p:extLst>
      <p:ext uri="{BB962C8B-B14F-4D97-AF65-F5344CB8AC3E}">
        <p14:creationId xmlns:p14="http://schemas.microsoft.com/office/powerpoint/2010/main" val="3630942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07227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119763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723696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0D766F57-DCDA-4325-A442-D3FFC54E6061}"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560748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091912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142900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13157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030270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67FF59C-9F6B-4740-8648-C6E62C060924}" type="datetimeFigureOut">
              <a:rPr lang="zh-CN" altLang="en-US" smtClean="0"/>
              <a:t>2018/11/6</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672075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6762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1" y="1341439"/>
            <a:ext cx="5232400" cy="4967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1251" y="1341439"/>
            <a:ext cx="5232400" cy="4967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ftr" sz="quarter" idx="10"/>
          </p:nvPr>
        </p:nvSpPr>
        <p:spPr/>
        <p:txBody>
          <a:bodyPr/>
          <a:lstStyle>
            <a:lvl1pPr>
              <a:defRPr/>
            </a:lvl1pPr>
          </a:lstStyle>
          <a:p>
            <a:fld id="{30274671-CE9C-4095-B588-3F84DD23EE55}" type="slidenum">
              <a:rPr lang="en-US" altLang="zh-CN"/>
              <a:t>‹#›</a:t>
            </a:fld>
            <a:endParaRPr lang="en-US" altLang="zh-CN"/>
          </a:p>
        </p:txBody>
      </p:sp>
    </p:spTree>
    <p:extLst>
      <p:ext uri="{BB962C8B-B14F-4D97-AF65-F5344CB8AC3E}">
        <p14:creationId xmlns:p14="http://schemas.microsoft.com/office/powerpoint/2010/main" val="2153476209"/>
      </p:ext>
    </p:extLst>
  </p:cSld>
  <p:clrMapOvr>
    <a:masterClrMapping/>
  </p:clrMapOvr>
  <p:transition>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270428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16555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3737598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15805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1700931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68308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2693046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067FF59C-9F6B-4740-8648-C6E62C060924}" type="datetimeFigureOut">
              <a:rPr lang="zh-CN" altLang="en-US" smtClean="0"/>
              <a:t>2018/11/6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97237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7FF59C-9F6B-4740-8648-C6E62C060924}" type="datetimeFigureOut">
              <a:rPr lang="zh-CN" altLang="en-US" smtClean="0"/>
              <a:t>2018/11/6</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D766F57-DCDA-4325-A442-D3FFC54E6061}" type="slidenum">
              <a:rPr lang="zh-CN" altLang="en-US" smtClean="0"/>
              <a:t>‹#›</a:t>
            </a:fld>
            <a:endParaRPr lang="zh-CN" altLang="en-US"/>
          </a:p>
        </p:txBody>
      </p:sp>
    </p:spTree>
    <p:extLst>
      <p:ext uri="{BB962C8B-B14F-4D97-AF65-F5344CB8AC3E}">
        <p14:creationId xmlns:p14="http://schemas.microsoft.com/office/powerpoint/2010/main" val="1873101778"/>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hyperlink" Target="http://zh.wikipedia.org/w/index.php?title=%E4%BF%A1%E7%94%A8%E5%8D%A1%E6%AC%BA%E8%AF%88&amp;action=edit&amp;redlink=1" TargetMode="External"/><Relationship Id="rId13" Type="http://schemas.openxmlformats.org/officeDocument/2006/relationships/hyperlink" Target="http://zh.wikipedia.org/wiki/%E6%88%98%E7%95%A5%E6%B8%B8%E6%88%8F" TargetMode="External"/><Relationship Id="rId3" Type="http://schemas.openxmlformats.org/officeDocument/2006/relationships/hyperlink" Target="http://zh.wikipedia.org/wiki/%E8%AE%A1%E7%AE%97%E6%9C%BA%E8%A7%86%E8%A7%89" TargetMode="External"/><Relationship Id="rId7" Type="http://schemas.openxmlformats.org/officeDocument/2006/relationships/hyperlink" Target="http://zh.wikipedia.org/wiki/%E8%AF%8A%E6%96%AD" TargetMode="External"/><Relationship Id="rId12" Type="http://schemas.openxmlformats.org/officeDocument/2006/relationships/hyperlink" Target="http://zh.wikipedia.org/wiki/%E6%89%8B%E5%86%99%E8%AF%86%E5%88%AB" TargetMode="External"/><Relationship Id="rId17" Type="http://schemas.openxmlformats.org/officeDocument/2006/relationships/image" Target="../media/image8.png"/><Relationship Id="rId2" Type="http://schemas.openxmlformats.org/officeDocument/2006/relationships/hyperlink" Target="http://zh.wikipedia.org/wiki/%E6%95%B0%E6%8D%AE%E6%8C%96%E6%8E%98" TargetMode="Externa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zh.wikipedia.org/wiki/%E6%90%9C%E7%B4%A2%E5%BC%95%E6%93%8E" TargetMode="External"/><Relationship Id="rId11" Type="http://schemas.openxmlformats.org/officeDocument/2006/relationships/hyperlink" Target="http://zh.wikipedia.org/wiki/%E8%AF%AD%E9%9F%B3%E8%AF%86%E5%88%AB" TargetMode="External"/><Relationship Id="rId5" Type="http://schemas.openxmlformats.org/officeDocument/2006/relationships/hyperlink" Target="http://zh.wikipedia.org/wiki/%E7%94%9F%E7%89%A9%E7%89%B9%E5%BE%81%E8%AF%86%E5%88%AB" TargetMode="External"/><Relationship Id="rId15" Type="http://schemas.openxmlformats.org/officeDocument/2006/relationships/image" Target="../media/image6.png"/><Relationship Id="rId10" Type="http://schemas.openxmlformats.org/officeDocument/2006/relationships/hyperlink" Target="http://zh.wikipedia.org/wiki/DNA%E5%BA%8F%E5%88%97" TargetMode="External"/><Relationship Id="rId4" Type="http://schemas.openxmlformats.org/officeDocument/2006/relationships/hyperlink" Target="http://zh.wikipedia.org/wiki/%E8%87%AA%E7%84%B6%E8%AF%AD%E8%A8%80%E5%A4%84%E7%90%86" TargetMode="External"/><Relationship Id="rId9" Type="http://schemas.openxmlformats.org/officeDocument/2006/relationships/hyperlink" Target="http://zh.wikipedia.org/wiki/%E8%AD%89%E5%88%B8%E5%B8%82%E5%A0%B4" TargetMode="External"/><Relationship Id="rId14" Type="http://schemas.openxmlformats.org/officeDocument/2006/relationships/hyperlink" Target="http://zh.wikipedia.org/wiki/%E6%9C%BA%E5%99%A8%E4%BA%BA"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audio" Target="../media/audio1.wav"/><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0.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7.xml"/><Relationship Id="rId7" Type="http://schemas.openxmlformats.org/officeDocument/2006/relationships/image" Target="../media/image65.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64.wmf"/><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01264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47C44C0C-3FDB-4F4A-B90F-A2EE28E51137}"/>
              </a:ext>
            </a:extLst>
          </p:cNvPr>
          <p:cNvSpPr>
            <a:spLocks noGrp="1" noChangeArrowheads="1"/>
          </p:cNvSpPr>
          <p:nvPr>
            <p:ph type="title"/>
          </p:nvPr>
        </p:nvSpPr>
        <p:spPr>
          <a:xfrm>
            <a:off x="2340411" y="671639"/>
            <a:ext cx="7620000" cy="762000"/>
          </a:xfrm>
        </p:spPr>
        <p:txBody>
          <a:bodyPr/>
          <a:lstStyle/>
          <a:p>
            <a:pPr eaLnBrk="1" hangingPunct="1">
              <a:defRPr/>
            </a:pPr>
            <a:r>
              <a:rPr lang="zh-CN" altLang="en-US" dirty="0">
                <a:ea typeface="宋体" pitchFamily="2" charset="-122"/>
              </a:rPr>
              <a:t>数据预处理的形式</a:t>
            </a:r>
            <a:r>
              <a:rPr lang="zh-CN" altLang="en-US" sz="4000" dirty="0">
                <a:ea typeface="宋体" pitchFamily="2" charset="-122"/>
              </a:rPr>
              <a:t> </a:t>
            </a:r>
          </a:p>
        </p:txBody>
      </p:sp>
      <p:sp>
        <p:nvSpPr>
          <p:cNvPr id="14339"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4143861C-4428-4C38-B010-A9BBE901B26E}"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10</a:t>
            </a:fld>
            <a:endParaRPr lang="en-US" altLang="zh-CN" sz="1400">
              <a:solidFill>
                <a:schemeClr val="tx1"/>
              </a:solidFill>
              <a:latin typeface="Tahoma" panose="020B0604030504040204" pitchFamily="34" charset="0"/>
              <a:ea typeface="宋体" panose="02010600030101010101" pitchFamily="2" charset="-122"/>
            </a:endParaRPr>
          </a:p>
        </p:txBody>
      </p:sp>
      <p:pic>
        <p:nvPicPr>
          <p:cNvPr id="143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169" y="1671637"/>
            <a:ext cx="8893175" cy="518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860510"/>
      </p:ext>
    </p:extLst>
  </p:cSld>
  <p:clrMapOvr>
    <a:masterClrMapping/>
  </p:clrMapOvr>
  <p:transition>
    <p:checke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E885446-AE38-48B8-8BEF-B0AAB7EFE639}"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11</a:t>
            </a:fld>
            <a:endParaRPr lang="en-US" altLang="zh-CN" sz="1400">
              <a:solidFill>
                <a:schemeClr val="tx1"/>
              </a:solidFill>
              <a:latin typeface="Tahoma" panose="020B0604030504040204" pitchFamily="34" charset="0"/>
              <a:ea typeface="宋体" panose="02010600030101010101" pitchFamily="2" charset="-122"/>
            </a:endParaRPr>
          </a:p>
        </p:txBody>
      </p:sp>
      <p:sp>
        <p:nvSpPr>
          <p:cNvPr id="13315" name="Rectangle 2">
            <a:extLst>
              <a:ext uri="{FF2B5EF4-FFF2-40B4-BE49-F238E27FC236}">
                <a16:creationId xmlns:a16="http://schemas.microsoft.com/office/drawing/2014/main" id="{28983CCD-B3A7-48EB-8946-90DC5B787460}"/>
              </a:ext>
            </a:extLst>
          </p:cNvPr>
          <p:cNvSpPr>
            <a:spLocks noGrp="1" noChangeArrowheads="1"/>
          </p:cNvSpPr>
          <p:nvPr>
            <p:ph type="title" idx="4294967295"/>
          </p:nvPr>
        </p:nvSpPr>
        <p:spPr>
          <a:xfrm>
            <a:off x="1524000" y="76200"/>
            <a:ext cx="8763000" cy="609600"/>
          </a:xfrm>
        </p:spPr>
        <p:txBody>
          <a:bodyPr/>
          <a:lstStyle/>
          <a:p>
            <a:pPr eaLnBrk="1" hangingPunct="1">
              <a:defRPr/>
            </a:pPr>
            <a:r>
              <a:rPr lang="zh-CN" altLang="en-US">
                <a:solidFill>
                  <a:srgbClr val="170981"/>
                </a:solidFill>
                <a:ea typeface="宋体" pitchFamily="2" charset="-122"/>
              </a:rPr>
              <a:t>数据清理 </a:t>
            </a:r>
            <a:r>
              <a:rPr lang="en-US" altLang="zh-CN">
                <a:solidFill>
                  <a:srgbClr val="170981"/>
                </a:solidFill>
                <a:ea typeface="宋体" pitchFamily="2" charset="-122"/>
              </a:rPr>
              <a:t>Data Cleaning</a:t>
            </a:r>
          </a:p>
        </p:txBody>
      </p:sp>
      <p:sp>
        <p:nvSpPr>
          <p:cNvPr id="16388" name="Rectangle 3"/>
          <p:cNvSpPr>
            <a:spLocks noGrp="1" noChangeArrowheads="1"/>
          </p:cNvSpPr>
          <p:nvPr>
            <p:ph type="body" idx="4294967295"/>
          </p:nvPr>
        </p:nvSpPr>
        <p:spPr>
          <a:xfrm>
            <a:off x="1524000" y="1125538"/>
            <a:ext cx="8305800" cy="5472112"/>
          </a:xfrm>
        </p:spPr>
        <p:txBody>
          <a:bodyPr/>
          <a:lstStyle/>
          <a:p>
            <a:pPr eaLnBrk="1" hangingPunct="1">
              <a:lnSpc>
                <a:spcPct val="110000"/>
              </a:lnSpc>
            </a:pPr>
            <a:r>
              <a:rPr lang="zh-CN" altLang="en-US">
                <a:ea typeface="宋体" panose="02010600030101010101" pitchFamily="2" charset="-122"/>
              </a:rPr>
              <a:t>现实世界</a:t>
            </a:r>
            <a:r>
              <a:rPr lang="en-US" altLang="zh-CN">
                <a:ea typeface="宋体" panose="02010600030101010101" pitchFamily="2" charset="-122"/>
              </a:rPr>
              <a:t>de</a:t>
            </a:r>
            <a:r>
              <a:rPr lang="zh-CN" altLang="en-US">
                <a:ea typeface="宋体" panose="02010600030101010101" pitchFamily="2" charset="-122"/>
              </a:rPr>
              <a:t>数据是脏：很多潜在的不正确的数据，比如，仪器故障，人为或计算机错误，许多传输错误</a:t>
            </a:r>
            <a:endParaRPr lang="en-US" altLang="zh-CN">
              <a:ea typeface="宋体" panose="02010600030101010101" pitchFamily="2" charset="-122"/>
            </a:endParaRPr>
          </a:p>
          <a:p>
            <a:pPr lvl="1" eaLnBrk="1" hangingPunct="1">
              <a:lnSpc>
                <a:spcPct val="120000"/>
              </a:lnSpc>
            </a:pPr>
            <a:r>
              <a:rPr lang="en-US" altLang="zh-CN" u="sng">
                <a:ea typeface="宋体" panose="02010600030101010101" pitchFamily="2" charset="-122"/>
              </a:rPr>
              <a:t>incomplete</a:t>
            </a:r>
            <a:r>
              <a:rPr lang="en-US" altLang="zh-CN">
                <a:ea typeface="宋体" panose="02010600030101010101" pitchFamily="2" charset="-122"/>
              </a:rPr>
              <a:t>:</a:t>
            </a:r>
            <a:r>
              <a:rPr lang="zh-CN" altLang="en-US">
                <a:ea typeface="宋体" panose="02010600030101010101" pitchFamily="2" charset="-122"/>
              </a:rPr>
              <a:t>缺少属性值</a:t>
            </a:r>
            <a:r>
              <a:rPr lang="en-US" altLang="zh-CN">
                <a:ea typeface="宋体" panose="02010600030101010101" pitchFamily="2" charset="-122"/>
              </a:rPr>
              <a:t>, </a:t>
            </a:r>
            <a:r>
              <a:rPr lang="zh-CN" altLang="en-US">
                <a:ea typeface="宋体" panose="02010600030101010101" pitchFamily="2" charset="-122"/>
              </a:rPr>
              <a:t>缺少某些有趣的属性</a:t>
            </a:r>
            <a:r>
              <a:rPr lang="en-US" altLang="zh-CN">
                <a:ea typeface="宋体" panose="02010600030101010101" pitchFamily="2" charset="-122"/>
              </a:rPr>
              <a:t>, </a:t>
            </a:r>
            <a:r>
              <a:rPr lang="zh-CN" altLang="en-US">
                <a:ea typeface="宋体" panose="02010600030101010101" pitchFamily="2" charset="-122"/>
              </a:rPr>
              <a:t>或仅包含聚集数据</a:t>
            </a:r>
            <a:endParaRPr lang="en-US" altLang="zh-CN">
              <a:ea typeface="宋体" panose="02010600030101010101" pitchFamily="2" charset="-122"/>
            </a:endParaRPr>
          </a:p>
          <a:p>
            <a:pPr lvl="2" eaLnBrk="1" hangingPunct="1">
              <a:lnSpc>
                <a:spcPct val="110000"/>
              </a:lnSpc>
            </a:pPr>
            <a:r>
              <a:rPr lang="en-US" altLang="zh-CN" smtClean="0">
                <a:ea typeface="宋体" panose="02010600030101010101" pitchFamily="2" charset="-122"/>
              </a:rPr>
              <a:t>e.g., </a:t>
            </a:r>
            <a:r>
              <a:rPr lang="zh-CN" altLang="en-US" i="1" smtClean="0">
                <a:ea typeface="宋体" panose="02010600030101010101" pitchFamily="2" charset="-122"/>
              </a:rPr>
              <a:t>职业</a:t>
            </a:r>
            <a:r>
              <a:rPr lang="en-US" altLang="zh-CN" smtClean="0">
                <a:ea typeface="宋体" panose="02010600030101010101" pitchFamily="2" charset="-122"/>
              </a:rPr>
              <a:t>=“ ” (missing data)</a:t>
            </a:r>
          </a:p>
          <a:p>
            <a:pPr lvl="1" eaLnBrk="1" hangingPunct="1">
              <a:lnSpc>
                <a:spcPct val="110000"/>
              </a:lnSpc>
            </a:pPr>
            <a:r>
              <a:rPr lang="en-US" altLang="zh-CN" u="sng">
                <a:ea typeface="宋体" panose="02010600030101010101" pitchFamily="2" charset="-122"/>
              </a:rPr>
              <a:t>noisy</a:t>
            </a:r>
            <a:r>
              <a:rPr lang="en-US" altLang="zh-CN">
                <a:ea typeface="宋体" panose="02010600030101010101" pitchFamily="2" charset="-122"/>
              </a:rPr>
              <a:t>:</a:t>
            </a:r>
            <a:r>
              <a:rPr lang="zh-CN" altLang="en-US">
                <a:ea typeface="宋体" panose="02010600030101010101" pitchFamily="2" charset="-122"/>
              </a:rPr>
              <a:t>包含错误或孤立点</a:t>
            </a:r>
            <a:endParaRPr lang="en-US" altLang="zh-CN">
              <a:ea typeface="宋体" panose="02010600030101010101" pitchFamily="2" charset="-122"/>
            </a:endParaRPr>
          </a:p>
          <a:p>
            <a:pPr lvl="2" eaLnBrk="1" hangingPunct="1">
              <a:lnSpc>
                <a:spcPct val="110000"/>
              </a:lnSpc>
            </a:pPr>
            <a:r>
              <a:rPr lang="en-US" altLang="zh-CN" smtClean="0">
                <a:ea typeface="宋体" panose="02010600030101010101" pitchFamily="2" charset="-122"/>
              </a:rPr>
              <a:t>e.g., </a:t>
            </a:r>
            <a:r>
              <a:rPr lang="en-US" altLang="zh-CN" i="1" smtClean="0">
                <a:ea typeface="宋体" panose="02010600030101010101" pitchFamily="2" charset="-122"/>
              </a:rPr>
              <a:t>Salary</a:t>
            </a:r>
            <a:r>
              <a:rPr lang="en-US" altLang="zh-CN" smtClean="0">
                <a:ea typeface="宋体" panose="02010600030101010101" pitchFamily="2" charset="-122"/>
              </a:rPr>
              <a:t>=“</a:t>
            </a:r>
            <a:r>
              <a:rPr lang="en-US" altLang="zh-CN" smtClean="0">
                <a:ea typeface="宋体" panose="02010600030101010101" pitchFamily="2" charset="-122"/>
                <a:cs typeface="Tahoma" panose="020B0604030504040204" pitchFamily="34" charset="0"/>
              </a:rPr>
              <a:t>−</a:t>
            </a:r>
            <a:r>
              <a:rPr lang="en-US" altLang="zh-CN" smtClean="0">
                <a:ea typeface="宋体" panose="02010600030101010101" pitchFamily="2" charset="-122"/>
              </a:rPr>
              <a:t>10” (an error)</a:t>
            </a:r>
          </a:p>
          <a:p>
            <a:pPr lvl="1" eaLnBrk="1" hangingPunct="1">
              <a:lnSpc>
                <a:spcPct val="110000"/>
              </a:lnSpc>
            </a:pPr>
            <a:r>
              <a:rPr lang="en-US" altLang="zh-CN" u="sng">
                <a:ea typeface="宋体" panose="02010600030101010101" pitchFamily="2" charset="-122"/>
              </a:rPr>
              <a:t>inconsistent</a:t>
            </a:r>
            <a:r>
              <a:rPr lang="en-US" altLang="zh-CN">
                <a:ea typeface="宋体" panose="02010600030101010101" pitchFamily="2" charset="-122"/>
              </a:rPr>
              <a:t>:</a:t>
            </a:r>
            <a:r>
              <a:rPr lang="zh-CN" altLang="en-US">
                <a:ea typeface="宋体" panose="02010600030101010101" pitchFamily="2" charset="-122"/>
              </a:rPr>
              <a:t>编码或名字存在差异</a:t>
            </a:r>
            <a:r>
              <a:rPr lang="en-US" altLang="zh-CN">
                <a:ea typeface="宋体" panose="02010600030101010101" pitchFamily="2" charset="-122"/>
              </a:rPr>
              <a:t>, e.g.,</a:t>
            </a:r>
          </a:p>
          <a:p>
            <a:pPr lvl="2" eaLnBrk="1" hangingPunct="1">
              <a:lnSpc>
                <a:spcPct val="110000"/>
              </a:lnSpc>
            </a:pPr>
            <a:r>
              <a:rPr lang="en-US" altLang="zh-CN" i="1" smtClean="0">
                <a:ea typeface="宋体" panose="02010600030101010101" pitchFamily="2" charset="-122"/>
              </a:rPr>
              <a:t>Age</a:t>
            </a:r>
            <a:r>
              <a:rPr lang="en-US" altLang="zh-CN" smtClean="0">
                <a:ea typeface="宋体" panose="02010600030101010101" pitchFamily="2" charset="-122"/>
              </a:rPr>
              <a:t>=“42”, </a:t>
            </a:r>
            <a:r>
              <a:rPr lang="en-US" altLang="zh-CN" i="1" smtClean="0">
                <a:ea typeface="宋体" panose="02010600030101010101" pitchFamily="2" charset="-122"/>
              </a:rPr>
              <a:t>Birthday</a:t>
            </a:r>
            <a:r>
              <a:rPr lang="en-US" altLang="zh-CN" smtClean="0">
                <a:ea typeface="宋体" panose="02010600030101010101" pitchFamily="2" charset="-122"/>
              </a:rPr>
              <a:t>=“03/07/2010”</a:t>
            </a:r>
          </a:p>
          <a:p>
            <a:pPr lvl="2" eaLnBrk="1" hangingPunct="1">
              <a:lnSpc>
                <a:spcPct val="110000"/>
              </a:lnSpc>
            </a:pPr>
            <a:r>
              <a:rPr lang="zh-CN" altLang="en-US" smtClean="0">
                <a:ea typeface="宋体" panose="02010600030101010101" pitchFamily="2" charset="-122"/>
              </a:rPr>
              <a:t>以前的等级</a:t>
            </a:r>
            <a:r>
              <a:rPr lang="en-US" altLang="zh-CN" smtClean="0">
                <a:ea typeface="宋体" panose="02010600030101010101" pitchFamily="2" charset="-122"/>
              </a:rPr>
              <a:t> “1, 2, 3”, </a:t>
            </a:r>
            <a:r>
              <a:rPr lang="zh-CN" altLang="en-US" smtClean="0">
                <a:ea typeface="宋体" panose="02010600030101010101" pitchFamily="2" charset="-122"/>
              </a:rPr>
              <a:t>现在等级</a:t>
            </a:r>
            <a:r>
              <a:rPr lang="en-US" altLang="zh-CN" smtClean="0">
                <a:ea typeface="宋体" panose="02010600030101010101" pitchFamily="2" charset="-122"/>
              </a:rPr>
              <a:t> “A, B, C”</a:t>
            </a:r>
          </a:p>
          <a:p>
            <a:pPr lvl="2" eaLnBrk="1" hangingPunct="1">
              <a:lnSpc>
                <a:spcPct val="110000"/>
              </a:lnSpc>
            </a:pPr>
            <a:r>
              <a:rPr lang="zh-CN" altLang="en-US" smtClean="0">
                <a:ea typeface="宋体" panose="02010600030101010101" pitchFamily="2" charset="-122"/>
              </a:rPr>
              <a:t>重复记录间的差异</a:t>
            </a:r>
            <a:endParaRPr lang="en-US" altLang="zh-CN" smtClean="0">
              <a:ea typeface="宋体" panose="02010600030101010101" pitchFamily="2" charset="-122"/>
            </a:endParaRPr>
          </a:p>
          <a:p>
            <a:pPr lvl="1" eaLnBrk="1" hangingPunct="1">
              <a:lnSpc>
                <a:spcPct val="120000"/>
              </a:lnSpc>
            </a:pPr>
            <a:r>
              <a:rPr lang="zh-CN" altLang="en-US" u="sng">
                <a:ea typeface="宋体" panose="02010600030101010101" pitchFamily="2" charset="-122"/>
              </a:rPr>
              <a:t>有意的</a:t>
            </a:r>
            <a:r>
              <a:rPr lang="en-US" altLang="zh-CN">
                <a:ea typeface="宋体" panose="02010600030101010101" pitchFamily="2" charset="-122"/>
              </a:rPr>
              <a:t>(e.g.,</a:t>
            </a:r>
            <a:r>
              <a:rPr lang="zh-CN" altLang="en-US">
                <a:ea typeface="宋体" panose="02010600030101010101" pitchFamily="2" charset="-122"/>
              </a:rPr>
              <a:t>变相丢失的数据</a:t>
            </a:r>
            <a:r>
              <a:rPr lang="en-US" altLang="zh-CN">
                <a:ea typeface="宋体" panose="02010600030101010101" pitchFamily="2" charset="-122"/>
              </a:rPr>
              <a:t>)</a:t>
            </a:r>
          </a:p>
          <a:p>
            <a:pPr lvl="2" eaLnBrk="1" hangingPunct="1">
              <a:lnSpc>
                <a:spcPct val="120000"/>
              </a:lnSpc>
            </a:pPr>
            <a:r>
              <a:rPr lang="en-US" altLang="zh-CN" smtClean="0">
                <a:ea typeface="宋体" panose="02010600030101010101" pitchFamily="2" charset="-122"/>
              </a:rPr>
              <a:t>Jan. 1 as everyone’s birthday?</a:t>
            </a:r>
          </a:p>
        </p:txBody>
      </p:sp>
    </p:spTree>
    <p:extLst>
      <p:ext uri="{BB962C8B-B14F-4D97-AF65-F5344CB8AC3E}">
        <p14:creationId xmlns:p14="http://schemas.microsoft.com/office/powerpoint/2010/main" val="194506917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4F1E5B7B-2EF3-4900-87B8-EAF2AB1BCD8E}"/>
              </a:ext>
            </a:extLst>
          </p:cNvPr>
          <p:cNvSpPr>
            <a:spLocks noGrp="1" noChangeArrowheads="1"/>
          </p:cNvSpPr>
          <p:nvPr>
            <p:ph type="title"/>
          </p:nvPr>
        </p:nvSpPr>
        <p:spPr>
          <a:xfrm>
            <a:off x="3060125" y="993821"/>
            <a:ext cx="5010150" cy="609600"/>
          </a:xfrm>
        </p:spPr>
        <p:txBody>
          <a:bodyPr/>
          <a:lstStyle/>
          <a:p>
            <a:pPr eaLnBrk="1" hangingPunct="1">
              <a:defRPr/>
            </a:pPr>
            <a:r>
              <a:rPr lang="zh-CN" altLang="en-US" dirty="0">
                <a:ea typeface="宋体" pitchFamily="2" charset="-122"/>
              </a:rPr>
              <a:t>数据集成</a:t>
            </a:r>
            <a:endParaRPr lang="en-US" altLang="zh-CN" dirty="0">
              <a:ea typeface="宋体" pitchFamily="2" charset="-122"/>
            </a:endParaRPr>
          </a:p>
        </p:txBody>
      </p:sp>
      <p:sp>
        <p:nvSpPr>
          <p:cNvPr id="35843" name="Rectangle 3"/>
          <p:cNvSpPr>
            <a:spLocks noGrp="1" noChangeArrowheads="1"/>
          </p:cNvSpPr>
          <p:nvPr>
            <p:ph idx="1"/>
          </p:nvPr>
        </p:nvSpPr>
        <p:spPr>
          <a:xfrm>
            <a:off x="1828800" y="2589451"/>
            <a:ext cx="8839200" cy="3636725"/>
          </a:xfrm>
        </p:spPr>
        <p:txBody>
          <a:bodyPr/>
          <a:lstStyle/>
          <a:p>
            <a:pPr eaLnBrk="1" hangingPunct="1"/>
            <a:r>
              <a:rPr lang="zh-CN" altLang="en-US" dirty="0">
                <a:ea typeface="宋体" panose="02010600030101010101" pitchFamily="2" charset="-122"/>
              </a:rPr>
              <a:t>数据集成 </a:t>
            </a:r>
            <a:r>
              <a:rPr lang="en-US" altLang="zh-CN" dirty="0">
                <a:solidFill>
                  <a:schemeClr val="tx2"/>
                </a:solidFill>
                <a:ea typeface="宋体" panose="02010600030101010101" pitchFamily="2" charset="-122"/>
              </a:rPr>
              <a:t>Data integration</a:t>
            </a:r>
            <a:r>
              <a:rPr lang="en-US" altLang="zh-CN" dirty="0">
                <a:ea typeface="宋体" panose="02010600030101010101" pitchFamily="2" charset="-122"/>
              </a:rPr>
              <a:t>: </a:t>
            </a:r>
          </a:p>
          <a:p>
            <a:pPr lvl="1" eaLnBrk="1" hangingPunct="1"/>
            <a:r>
              <a:rPr lang="zh-CN" altLang="en-US" dirty="0" smtClean="0">
                <a:ea typeface="宋体" panose="02010600030101010101" pitchFamily="2" charset="-122"/>
              </a:rPr>
              <a:t>合并多个数据源中的数据，存入一个一致的数据存储中</a:t>
            </a:r>
          </a:p>
          <a:p>
            <a:pPr lvl="1" eaLnBrk="1" hangingPunct="1"/>
            <a:r>
              <a:rPr lang="zh-CN" altLang="en-US" dirty="0" smtClean="0">
                <a:solidFill>
                  <a:schemeClr val="tx2"/>
                </a:solidFill>
                <a:ea typeface="宋体" panose="02010600030101010101" pitchFamily="2" charset="-122"/>
              </a:rPr>
              <a:t>涉及</a:t>
            </a:r>
            <a:r>
              <a:rPr lang="en-US" altLang="zh-CN" dirty="0" smtClean="0">
                <a:solidFill>
                  <a:schemeClr val="tx2"/>
                </a:solidFill>
                <a:ea typeface="宋体" panose="02010600030101010101" pitchFamily="2" charset="-122"/>
              </a:rPr>
              <a:t>3</a:t>
            </a:r>
            <a:r>
              <a:rPr lang="zh-CN" altLang="en-US" dirty="0" smtClean="0">
                <a:solidFill>
                  <a:schemeClr val="tx2"/>
                </a:solidFill>
                <a:ea typeface="宋体" panose="02010600030101010101" pitchFamily="2" charset="-122"/>
              </a:rPr>
              <a:t>个主要问题：</a:t>
            </a:r>
            <a:r>
              <a:rPr lang="zh-CN" altLang="en-US" b="1" dirty="0" smtClean="0">
                <a:solidFill>
                  <a:srgbClr val="FFFF00"/>
                </a:solidFill>
                <a:ea typeface="宋体" panose="02010600030101010101" pitchFamily="2" charset="-122"/>
              </a:rPr>
              <a:t>模式集成、冗余数据、冲突数据值</a:t>
            </a:r>
          </a:p>
          <a:p>
            <a:pPr eaLnBrk="1" hangingPunct="1"/>
            <a:r>
              <a:rPr lang="zh-CN" altLang="en-US" dirty="0">
                <a:ea typeface="宋体" panose="02010600030101010101" pitchFamily="2" charset="-122"/>
              </a:rPr>
              <a:t>模式集成 </a:t>
            </a:r>
            <a:r>
              <a:rPr lang="en-US" altLang="zh-CN" dirty="0">
                <a:solidFill>
                  <a:schemeClr val="tx2"/>
                </a:solidFill>
                <a:ea typeface="宋体" panose="02010600030101010101" pitchFamily="2" charset="-122"/>
              </a:rPr>
              <a:t>Schema integration</a:t>
            </a:r>
            <a:r>
              <a:rPr lang="en-US" altLang="zh-CN" dirty="0">
                <a:ea typeface="宋体" panose="02010600030101010101" pitchFamily="2" charset="-122"/>
              </a:rPr>
              <a:t> </a:t>
            </a:r>
          </a:p>
          <a:p>
            <a:pPr eaLnBrk="1" hangingPunct="1"/>
            <a:r>
              <a:rPr lang="zh-CN" altLang="en-US" dirty="0">
                <a:ea typeface="宋体" panose="02010600030101010101" pitchFamily="2" charset="-122"/>
              </a:rPr>
              <a:t>冗余：某个属性可以由别的属性推出。</a:t>
            </a:r>
          </a:p>
        </p:txBody>
      </p:sp>
      <p:sp>
        <p:nvSpPr>
          <p:cNvPr id="3584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262FB59B-423C-48CA-BCCC-207A55797AAA}"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12</a:t>
            </a:fld>
            <a:endParaRPr lang="en-US" altLang="zh-CN" sz="1400">
              <a:solidFill>
                <a:schemeClr val="tx1"/>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83347646"/>
      </p:ext>
    </p:extLst>
  </p:cSld>
  <p:clrMapOvr>
    <a:masterClrMapping/>
  </p:clrMapOvr>
  <p:transition>
    <p:checke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noChangeArrowheads="1"/>
          </p:cNvSpPr>
          <p:nvPr>
            <p:ph idx="1"/>
          </p:nvPr>
        </p:nvSpPr>
        <p:spPr/>
        <p:txBody>
          <a:bodyPr/>
          <a:lstStyle/>
          <a:p>
            <a:r>
              <a:rPr lang="zh-CN" altLang="en-US" smtClean="0">
                <a:ea typeface="宋体" panose="02010600030101010101" pitchFamily="2" charset="-122"/>
              </a:rPr>
              <a:t>为什么需要进行数据规约？</a:t>
            </a:r>
          </a:p>
          <a:p>
            <a:pPr lvl="1"/>
            <a:r>
              <a:rPr lang="zh-CN" altLang="en-US" smtClean="0">
                <a:ea typeface="宋体" panose="02010600030101010101" pitchFamily="2" charset="-122"/>
              </a:rPr>
              <a:t>数据仓库中往往存有海量数据</a:t>
            </a:r>
          </a:p>
          <a:p>
            <a:pPr lvl="1"/>
            <a:r>
              <a:rPr lang="zh-CN" altLang="en-US" smtClean="0">
                <a:ea typeface="宋体" panose="02010600030101010101" pitchFamily="2" charset="-122"/>
              </a:rPr>
              <a:t>在整个数据集上进行复杂的数据分析与挖掘需要很长的时间</a:t>
            </a:r>
          </a:p>
          <a:p>
            <a:r>
              <a:rPr lang="zh-CN" altLang="en-US" smtClean="0">
                <a:ea typeface="宋体" panose="02010600030101010101" pitchFamily="2" charset="-122"/>
              </a:rPr>
              <a:t>数据归约</a:t>
            </a:r>
          </a:p>
          <a:p>
            <a:pPr lvl="1"/>
            <a:r>
              <a:rPr lang="zh-CN" altLang="en-US" smtClean="0">
                <a:ea typeface="宋体" panose="02010600030101010101" pitchFamily="2" charset="-122"/>
              </a:rPr>
              <a:t>数据归约可以用来得到数据集的归约表示，它小得多，但可以产生相同的（或几乎相同的）分析结果</a:t>
            </a:r>
          </a:p>
          <a:p>
            <a:endParaRPr lang="zh-CN" altLang="en-US" smtClean="0">
              <a:ea typeface="宋体" panose="02010600030101010101" pitchFamily="2" charset="-122"/>
            </a:endParaRPr>
          </a:p>
        </p:txBody>
      </p:sp>
      <p:sp>
        <p:nvSpPr>
          <p:cNvPr id="46082" name="标题 1">
            <a:extLst>
              <a:ext uri="{FF2B5EF4-FFF2-40B4-BE49-F238E27FC236}">
                <a16:creationId xmlns:a16="http://schemas.microsoft.com/office/drawing/2014/main" id="{DC4462D8-51AE-43AB-9C05-296859997F88}"/>
              </a:ext>
            </a:extLst>
          </p:cNvPr>
          <p:cNvSpPr>
            <a:spLocks noGrp="1"/>
          </p:cNvSpPr>
          <p:nvPr>
            <p:ph type="title"/>
          </p:nvPr>
        </p:nvSpPr>
        <p:spPr/>
        <p:txBody>
          <a:bodyPr/>
          <a:lstStyle/>
          <a:p>
            <a:pPr>
              <a:defRPr/>
            </a:pPr>
            <a:r>
              <a:rPr lang="zh-CN" altLang="en-US">
                <a:ea typeface="宋体" pitchFamily="2" charset="-122"/>
              </a:rPr>
              <a:t>数据归约 </a:t>
            </a:r>
            <a:r>
              <a:rPr lang="en-US" altLang="zh-CN">
                <a:ea typeface="宋体" pitchFamily="2" charset="-122"/>
              </a:rPr>
              <a:t>(1)</a:t>
            </a:r>
            <a:endParaRPr lang="zh-CN" altLang="en-US">
              <a:ea typeface="宋体" pitchFamily="2" charset="-122"/>
            </a:endParaRPr>
          </a:p>
        </p:txBody>
      </p:sp>
    </p:spTree>
    <p:extLst>
      <p:ext uri="{BB962C8B-B14F-4D97-AF65-F5344CB8AC3E}">
        <p14:creationId xmlns:p14="http://schemas.microsoft.com/office/powerpoint/2010/main" val="1423041289"/>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内容占位符 2"/>
          <p:cNvSpPr>
            <a:spLocks noGrp="1" noChangeArrowheads="1"/>
          </p:cNvSpPr>
          <p:nvPr>
            <p:ph idx="1"/>
          </p:nvPr>
        </p:nvSpPr>
        <p:spPr>
          <a:xfrm>
            <a:off x="680321" y="1933996"/>
            <a:ext cx="10365307" cy="4636737"/>
          </a:xfrm>
        </p:spPr>
        <p:txBody>
          <a:bodyPr>
            <a:normAutofit lnSpcReduction="10000"/>
          </a:bodyPr>
          <a:lstStyle/>
          <a:p>
            <a:pPr marL="228600" lvl="1">
              <a:spcBef>
                <a:spcPts val="1000"/>
              </a:spcBef>
            </a:pPr>
            <a:r>
              <a:rPr lang="zh-CN" altLang="en-US" dirty="0"/>
              <a:t>数据立方体聚集</a:t>
            </a:r>
          </a:p>
          <a:p>
            <a:r>
              <a:rPr lang="zh-CN" altLang="en-US" sz="2000" dirty="0" smtClean="0"/>
              <a:t>维</a:t>
            </a:r>
            <a:r>
              <a:rPr lang="zh-CN" altLang="en-US" sz="2000" dirty="0"/>
              <a:t>归约（</a:t>
            </a:r>
            <a:r>
              <a:rPr lang="en-US" altLang="zh-CN" sz="2000" dirty="0"/>
              <a:t>dimensionality reduction</a:t>
            </a:r>
            <a:r>
              <a:rPr lang="zh-CN" altLang="en-US" sz="2000" dirty="0"/>
              <a:t>）减少所考虑的随机变量或属性的个数。</a:t>
            </a:r>
            <a:endParaRPr lang="en-US" altLang="zh-CN" sz="2000" dirty="0"/>
          </a:p>
          <a:p>
            <a:pPr lvl="1"/>
            <a:r>
              <a:rPr lang="zh-CN" altLang="en-US" sz="1600" dirty="0"/>
              <a:t>维归约方法包括小波变换和主成分分析，它们把原数据变换或投影到较小的空间。</a:t>
            </a:r>
            <a:endParaRPr lang="en-US" altLang="zh-CN" sz="1600" dirty="0"/>
          </a:p>
          <a:p>
            <a:pPr lvl="1"/>
            <a:r>
              <a:rPr lang="zh-CN" altLang="en-US" sz="1600" b="1" u="sng" dirty="0">
                <a:solidFill>
                  <a:srgbClr val="FFFF00"/>
                </a:solidFill>
              </a:rPr>
              <a:t>属性子集选择</a:t>
            </a:r>
            <a:r>
              <a:rPr lang="zh-CN" altLang="en-US" sz="1600" dirty="0"/>
              <a:t>是一种维归约方法，其中不相关、弱相关或冗余的属性或维被检测和删除。</a:t>
            </a:r>
          </a:p>
          <a:p>
            <a:r>
              <a:rPr lang="zh-CN" altLang="en-US" sz="2000" dirty="0"/>
              <a:t>数值归约（</a:t>
            </a:r>
            <a:r>
              <a:rPr lang="en-US" altLang="zh-CN" sz="2000" dirty="0" err="1"/>
              <a:t>numerosity</a:t>
            </a:r>
            <a:r>
              <a:rPr lang="en-US" altLang="zh-CN" sz="2000" dirty="0"/>
              <a:t> reduction</a:t>
            </a:r>
            <a:r>
              <a:rPr lang="zh-CN" altLang="en-US" sz="2000" dirty="0"/>
              <a:t>）用替代的、较小的数据表示形式替换原数据。这些技术可以是参数的或非参数的。</a:t>
            </a:r>
            <a:endParaRPr lang="en-US" altLang="zh-CN" sz="2000" dirty="0"/>
          </a:p>
          <a:p>
            <a:pPr lvl="1"/>
            <a:r>
              <a:rPr lang="zh-CN" altLang="en-US" sz="1600" dirty="0"/>
              <a:t>参数方法而言，使用模型估计数据，使得一般只需要存放模型参数，而不是实际数据（离群点可能也要存放）。回归和对数</a:t>
            </a:r>
            <a:r>
              <a:rPr lang="en-US" altLang="zh-CN" sz="1600" dirty="0"/>
              <a:t>-</a:t>
            </a:r>
            <a:r>
              <a:rPr lang="zh-CN" altLang="en-US" sz="1600" dirty="0"/>
              <a:t>线性模型就是例子。</a:t>
            </a:r>
            <a:endParaRPr lang="en-US" altLang="zh-CN" sz="1600" dirty="0"/>
          </a:p>
          <a:p>
            <a:pPr lvl="1"/>
            <a:r>
              <a:rPr lang="zh-CN" altLang="en-US" sz="1600" dirty="0"/>
              <a:t>非参数方法包括直方图、聚类、抽样和数据立方体聚集。</a:t>
            </a:r>
          </a:p>
          <a:p>
            <a:r>
              <a:rPr lang="zh-CN" altLang="en-US" sz="2000" dirty="0"/>
              <a:t>数据压缩（</a:t>
            </a:r>
            <a:r>
              <a:rPr lang="en-US" altLang="zh-CN" sz="2000" dirty="0"/>
              <a:t>data compression</a:t>
            </a:r>
            <a:r>
              <a:rPr lang="zh-CN" altLang="en-US" sz="2000" dirty="0"/>
              <a:t>）使用变换，以便得到原数据的归约或“压缩”表示。</a:t>
            </a:r>
            <a:endParaRPr lang="en-US" altLang="zh-CN" sz="2000" dirty="0"/>
          </a:p>
          <a:p>
            <a:pPr lvl="1"/>
            <a:r>
              <a:rPr lang="zh-CN" altLang="en-US" sz="1600" dirty="0"/>
              <a:t>无损：如果原数据能够从压缩后的数据重构，而不损失信息，</a:t>
            </a:r>
            <a:endParaRPr lang="en-US" altLang="zh-CN" sz="1600" dirty="0"/>
          </a:p>
          <a:p>
            <a:pPr lvl="1"/>
            <a:r>
              <a:rPr lang="zh-CN" altLang="en-US" sz="1600" dirty="0"/>
              <a:t>有损：如果我们只能近似重构原数据，则该数据归约称为有损的。</a:t>
            </a:r>
            <a:endParaRPr lang="en-US" altLang="zh-CN" sz="1600" dirty="0"/>
          </a:p>
          <a:p>
            <a:pPr lvl="1"/>
            <a:r>
              <a:rPr lang="zh-CN" altLang="en-US" sz="1600" dirty="0"/>
              <a:t>对于串压缩，有一些无损压缩算法。然而，它们一般只允许有限的数据操作。</a:t>
            </a:r>
            <a:endParaRPr lang="en-US" altLang="zh-CN" sz="1600" dirty="0"/>
          </a:p>
          <a:p>
            <a:pPr lvl="1"/>
            <a:r>
              <a:rPr lang="zh-CN" altLang="en-US" sz="1600" dirty="0"/>
              <a:t>维归约和数量归约也可以视为某种形式的数据压缩。</a:t>
            </a:r>
            <a:endParaRPr lang="en-US" altLang="zh-CN" sz="1600" dirty="0"/>
          </a:p>
          <a:p>
            <a:r>
              <a:rPr lang="zh-CN" altLang="en-US" sz="2000" dirty="0">
                <a:latin typeface="宋体" panose="02010600030101010101" pitchFamily="2" charset="-122"/>
              </a:rPr>
              <a:t>离散化与概念分层生成：</a:t>
            </a:r>
            <a:endParaRPr lang="en-US" altLang="zh-CN" sz="2000" b="1" dirty="0"/>
          </a:p>
          <a:p>
            <a:endParaRPr lang="zh-CN" altLang="en-US" sz="2000" dirty="0"/>
          </a:p>
          <a:p>
            <a:endParaRPr lang="zh-CN" altLang="en-US" sz="2000" dirty="0"/>
          </a:p>
        </p:txBody>
      </p:sp>
      <p:sp>
        <p:nvSpPr>
          <p:cNvPr id="57348" name="日期占位符 3"/>
          <p:cNvSpPr>
            <a:spLocks noGrp="1"/>
          </p:cNvSpPr>
          <p:nvPr>
            <p:ph type="dt" sz="quarter" idx="10"/>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BEA7804E-5FB0-4625-8C63-DBB982F193DE}" type="datetime1">
              <a:rPr lang="en-US" altLang="zh-CN" sz="1400">
                <a:solidFill>
                  <a:schemeClr val="tx1"/>
                </a:solidFill>
                <a:latin typeface="-쉬리B"/>
                <a:ea typeface="-쉬리B"/>
                <a:cs typeface="-쉬리B"/>
              </a:rPr>
              <a:pPr>
                <a:spcBef>
                  <a:spcPct val="0"/>
                </a:spcBef>
                <a:buFontTx/>
                <a:buNone/>
              </a:pPr>
              <a:t>11/6/2018</a:t>
            </a:fld>
            <a:endParaRPr lang="en-US" altLang="zh-CN" sz="1400">
              <a:solidFill>
                <a:schemeClr val="tx1"/>
              </a:solidFill>
              <a:latin typeface="-쉬리B"/>
              <a:ea typeface="-쉬리B"/>
              <a:cs typeface="-쉬리B"/>
            </a:endParaRPr>
          </a:p>
        </p:txBody>
      </p:sp>
      <p:sp>
        <p:nvSpPr>
          <p:cNvPr id="57349" name="页脚占位符 4"/>
          <p:cNvSpPr>
            <a:spLocks noGrp="1"/>
          </p:cNvSpPr>
          <p:nvPr>
            <p:ph type="ftr" sz="quarter" idx="11"/>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endParaRPr lang="en-US" altLang="zh-CN" sz="1400">
              <a:solidFill>
                <a:schemeClr val="tx1"/>
              </a:solidFill>
              <a:latin typeface="-쉬리B"/>
              <a:ea typeface="宋体" panose="02010600030101010101" pitchFamily="2" charset="-122"/>
            </a:endParaRPr>
          </a:p>
        </p:txBody>
      </p:sp>
      <p:sp>
        <p:nvSpPr>
          <p:cNvPr id="57350"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71C5CB04-0C9F-4207-AE11-06E92568840C}" type="slidenum">
              <a:rPr lang="zh-CN" altLang="en-US" sz="1400">
                <a:solidFill>
                  <a:schemeClr val="tx1"/>
                </a:solidFill>
                <a:latin typeface="-쉬리B"/>
                <a:ea typeface="-쉬리B"/>
              </a:rPr>
              <a:pPr>
                <a:spcBef>
                  <a:spcPct val="0"/>
                </a:spcBef>
                <a:buFontTx/>
                <a:buNone/>
              </a:pPr>
              <a:t>14</a:t>
            </a:fld>
            <a:endParaRPr lang="en-US" altLang="zh-CN" sz="1400">
              <a:solidFill>
                <a:schemeClr val="tx1"/>
              </a:solidFill>
              <a:latin typeface="-쉬리B"/>
              <a:ea typeface="-쉬리B"/>
            </a:endParaRPr>
          </a:p>
        </p:txBody>
      </p:sp>
      <p:sp>
        <p:nvSpPr>
          <p:cNvPr id="7" name="Rectangle 2050">
            <a:extLst>
              <a:ext uri="{FF2B5EF4-FFF2-40B4-BE49-F238E27FC236}">
                <a16:creationId xmlns:a16="http://schemas.microsoft.com/office/drawing/2014/main" id="{F957FC49-0C33-4BAB-AC84-4747FAD65D88}"/>
              </a:ext>
            </a:extLst>
          </p:cNvPr>
          <p:cNvSpPr txBox="1">
            <a:spLocks noChangeArrowheads="1"/>
          </p:cNvSpPr>
          <p:nvPr/>
        </p:nvSpPr>
        <p:spPr bwMode="auto">
          <a:xfrm>
            <a:off x="1369367" y="967464"/>
            <a:ext cx="6842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mj-lt"/>
                <a:ea typeface="+mj-ea"/>
                <a:cs typeface="+mj-cs"/>
              </a:defRPr>
            </a:lvl1pPr>
            <a:lvl2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2pPr>
            <a:lvl3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3pPr>
            <a:lvl4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4pPr>
            <a:lvl5pPr algn="l" rtl="0" eaLnBrk="0" fontAlgn="base" latinLnBrk="1" hangingPunct="0">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5pPr>
            <a:lvl6pPr marL="457200" algn="l" rtl="0" eaLnBrk="1" fontAlgn="base" latinLnBrk="1" hangingPunct="1">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6pPr>
            <a:lvl7pPr marL="914400" algn="l" rtl="0" eaLnBrk="1" fontAlgn="base" latinLnBrk="1" hangingPunct="1">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7pPr>
            <a:lvl8pPr marL="1371600" algn="l" rtl="0" eaLnBrk="1" fontAlgn="base" latinLnBrk="1" hangingPunct="1">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8pPr>
            <a:lvl9pPr marL="1828800" algn="l" rtl="0" eaLnBrk="1" fontAlgn="base" latinLnBrk="1" hangingPunct="1">
              <a:spcBef>
                <a:spcPct val="0"/>
              </a:spcBef>
              <a:spcAft>
                <a:spcPct val="0"/>
              </a:spcAft>
              <a:defRPr sz="3200">
                <a:solidFill>
                  <a:srgbClr val="0000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kern="0">
                <a:ea typeface="宋体" pitchFamily="2" charset="-122"/>
              </a:rPr>
              <a:t>数据归约策略</a:t>
            </a:r>
            <a:endParaRPr lang="zh-CN" altLang="en-US" sz="4000" kern="0" dirty="0">
              <a:ea typeface="宋体" pitchFamily="2" charset="-122"/>
            </a:endParaRPr>
          </a:p>
        </p:txBody>
      </p:sp>
    </p:spTree>
    <p:extLst>
      <p:ext uri="{BB962C8B-B14F-4D97-AF65-F5344CB8AC3E}">
        <p14:creationId xmlns:p14="http://schemas.microsoft.com/office/powerpoint/2010/main" val="2833270324"/>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a:extLst>
              <a:ext uri="{FF2B5EF4-FFF2-40B4-BE49-F238E27FC236}">
                <a16:creationId xmlns:a16="http://schemas.microsoft.com/office/drawing/2014/main" id="{0ADEF7E0-6B79-480C-9F0D-3DE22A055F10}"/>
              </a:ext>
            </a:extLst>
          </p:cNvPr>
          <p:cNvSpPr>
            <a:spLocks noGrp="1" noRot="1" noChangeArrowheads="1"/>
          </p:cNvSpPr>
          <p:nvPr>
            <p:ph type="title"/>
          </p:nvPr>
        </p:nvSpPr>
        <p:spPr>
          <a:xfrm>
            <a:off x="1822450" y="785813"/>
            <a:ext cx="8540750" cy="1143000"/>
          </a:xfrm>
        </p:spPr>
        <p:txBody>
          <a:bodyPr/>
          <a:lstStyle/>
          <a:p>
            <a:pPr eaLnBrk="1" hangingPunct="1">
              <a:defRPr/>
            </a:pPr>
            <a:r>
              <a:rPr lang="zh-CN" altLang="en-US" sz="4000">
                <a:ea typeface="宋体" pitchFamily="2" charset="-122"/>
              </a:rPr>
              <a:t>数据归约</a:t>
            </a:r>
            <a:r>
              <a:rPr lang="en-US" altLang="zh-CN" sz="4000">
                <a:ea typeface="宋体" pitchFamily="2" charset="-122"/>
              </a:rPr>
              <a:t>——</a:t>
            </a:r>
            <a:r>
              <a:rPr lang="zh-CN" altLang="en-US" sz="4000">
                <a:ea typeface="宋体" pitchFamily="2" charset="-122"/>
              </a:rPr>
              <a:t>数据立方体聚集</a:t>
            </a:r>
          </a:p>
        </p:txBody>
      </p:sp>
      <p:sp>
        <p:nvSpPr>
          <p:cNvPr id="66563" name="Rectangle 3"/>
          <p:cNvSpPr>
            <a:spLocks noGrp="1" noRot="1" noChangeArrowheads="1"/>
          </p:cNvSpPr>
          <p:nvPr>
            <p:ph type="body" sz="half" idx="1"/>
          </p:nvPr>
        </p:nvSpPr>
        <p:spPr>
          <a:xfrm>
            <a:off x="2279651" y="1914525"/>
            <a:ext cx="8202613" cy="1728788"/>
          </a:xfrm>
        </p:spPr>
        <p:txBody>
          <a:bodyPr/>
          <a:lstStyle/>
          <a:p>
            <a:pPr eaLnBrk="1" hangingPunct="1">
              <a:spcBef>
                <a:spcPct val="0"/>
              </a:spcBef>
            </a:pPr>
            <a:r>
              <a:rPr lang="zh-CN" altLang="en-US" smtClean="0">
                <a:latin typeface="宋体" panose="02010600030101010101" pitchFamily="2" charset="-122"/>
                <a:ea typeface="宋体" panose="02010600030101010101" pitchFamily="2" charset="-122"/>
              </a:rPr>
              <a:t>下图数据是某商场</a:t>
            </a:r>
            <a:r>
              <a:rPr lang="en-US" altLang="zh-CN" smtClean="0">
                <a:ea typeface="宋体" panose="02010600030101010101" pitchFamily="2" charset="-122"/>
              </a:rPr>
              <a:t>2000</a:t>
            </a:r>
            <a:r>
              <a:rPr lang="zh-CN" altLang="en-US" smtClean="0">
                <a:latin typeface="宋体" panose="02010600030101010101" pitchFamily="2" charset="-122"/>
                <a:ea typeface="宋体" panose="02010600030101010101" pitchFamily="2" charset="-122"/>
              </a:rPr>
              <a:t>～</a:t>
            </a:r>
            <a:r>
              <a:rPr lang="en-US" altLang="zh-CN" smtClean="0">
                <a:ea typeface="宋体" panose="02010600030101010101" pitchFamily="2" charset="-122"/>
              </a:rPr>
              <a:t>2002</a:t>
            </a:r>
            <a:r>
              <a:rPr lang="zh-CN" altLang="en-US" smtClean="0">
                <a:latin typeface="宋体" panose="02010600030101010101" pitchFamily="2" charset="-122"/>
                <a:ea typeface="宋体" panose="02010600030101010101" pitchFamily="2" charset="-122"/>
              </a:rPr>
              <a:t>年每季度的销售数据</a:t>
            </a:r>
            <a:r>
              <a:rPr lang="zh-CN" altLang="en-US" smtClean="0">
                <a:ea typeface="宋体" panose="02010600030101010101" pitchFamily="2" charset="-122"/>
              </a:rPr>
              <a:t>，</a:t>
            </a:r>
            <a:r>
              <a:rPr lang="zh-CN" altLang="en-US" smtClean="0">
                <a:latin typeface="宋体" panose="02010600030101010101" pitchFamily="2" charset="-122"/>
                <a:ea typeface="宋体" panose="02010600030101010101" pitchFamily="2" charset="-122"/>
              </a:rPr>
              <a:t>对这种数据进行聚集，使结果数据汇总每年的总销售额，而不是每季度的总销售额。</a:t>
            </a:r>
          </a:p>
        </p:txBody>
      </p:sp>
      <p:graphicFrame>
        <p:nvGraphicFramePr>
          <p:cNvPr id="66564" name="Object 2"/>
          <p:cNvGraphicFramePr>
            <a:graphicFrameLocks noGrp="1" noChangeAspect="1"/>
          </p:cNvGraphicFramePr>
          <p:nvPr>
            <p:ph sz="half" idx="2"/>
          </p:nvPr>
        </p:nvGraphicFramePr>
        <p:xfrm>
          <a:off x="3097214" y="3421064"/>
          <a:ext cx="6523037" cy="2293937"/>
        </p:xfrm>
        <a:graphic>
          <a:graphicData uri="http://schemas.openxmlformats.org/presentationml/2006/ole">
            <mc:AlternateContent xmlns:mc="http://schemas.openxmlformats.org/markup-compatibility/2006">
              <mc:Choice xmlns:v="urn:schemas-microsoft-com:vml" Requires="v">
                <p:oleObj spid="_x0000_s5124" r:id="rId4" imgW="4419600" imgH="1554480" progId="Word.Picture.8">
                  <p:embed/>
                </p:oleObj>
              </mc:Choice>
              <mc:Fallback>
                <p:oleObj r:id="rId4" imgW="4419600" imgH="1554480" progId="Word.Picture.8">
                  <p:embed/>
                  <p:pic>
                    <p:nvPicPr>
                      <p:cNvPr id="66564"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4" y="3421064"/>
                        <a:ext cx="6523037" cy="229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5" name="Text Box 4"/>
          <p:cNvSpPr txBox="1">
            <a:spLocks noChangeArrowheads="1"/>
          </p:cNvSpPr>
          <p:nvPr/>
        </p:nvSpPr>
        <p:spPr bwMode="auto">
          <a:xfrm>
            <a:off x="4008438" y="5805489"/>
            <a:ext cx="51117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50000"/>
              </a:spcBef>
              <a:buFontTx/>
              <a:buNone/>
            </a:pPr>
            <a:r>
              <a:rPr lang="zh-CN" altLang="en-US" sz="2400" b="1">
                <a:solidFill>
                  <a:schemeClr val="tx1"/>
                </a:solidFill>
                <a:latin typeface="Verdana" panose="020B0604030504040204" pitchFamily="34" charset="0"/>
                <a:ea typeface="宋体" panose="02010600030101010101" pitchFamily="2" charset="-122"/>
              </a:rPr>
              <a:t>聚集后数据量明显减少，</a:t>
            </a:r>
            <a:br>
              <a:rPr lang="zh-CN" altLang="en-US" sz="2400" b="1">
                <a:solidFill>
                  <a:schemeClr val="tx1"/>
                </a:solidFill>
                <a:latin typeface="Verdana" panose="020B0604030504040204" pitchFamily="34" charset="0"/>
                <a:ea typeface="宋体" panose="02010600030101010101" pitchFamily="2" charset="-122"/>
              </a:rPr>
            </a:br>
            <a:r>
              <a:rPr lang="zh-CN" altLang="en-US" sz="2400" b="1">
                <a:solidFill>
                  <a:schemeClr val="tx1"/>
                </a:solidFill>
                <a:latin typeface="Verdana" panose="020B0604030504040204" pitchFamily="34" charset="0"/>
                <a:ea typeface="宋体" panose="02010600030101010101" pitchFamily="2" charset="-122"/>
              </a:rPr>
              <a:t>但没有丢失分析任务所需的信息。</a:t>
            </a:r>
          </a:p>
        </p:txBody>
      </p:sp>
      <p:sp>
        <p:nvSpPr>
          <p:cNvPr id="66566" name="Rectangle 5"/>
          <p:cNvSpPr>
            <a:spLocks noChangeArrowheads="1"/>
          </p:cNvSpPr>
          <p:nvPr/>
        </p:nvSpPr>
        <p:spPr bwMode="auto">
          <a:xfrm>
            <a:off x="6240463" y="4005264"/>
            <a:ext cx="8636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eaLnBrk="1" hangingPunct="1">
              <a:spcBef>
                <a:spcPct val="0"/>
              </a:spcBef>
              <a:buFontTx/>
              <a:buNone/>
            </a:pPr>
            <a:r>
              <a:rPr lang="zh-CN" altLang="en-US" sz="1600">
                <a:solidFill>
                  <a:schemeClr val="tx1"/>
                </a:solidFill>
                <a:latin typeface="Verdana" panose="020B0604030504040204" pitchFamily="34" charset="0"/>
                <a:ea typeface="宋体" panose="02010600030101010101" pitchFamily="2" charset="-122"/>
              </a:rPr>
              <a:t>对年度内的</a:t>
            </a:r>
            <a:br>
              <a:rPr lang="zh-CN" altLang="en-US" sz="1600">
                <a:solidFill>
                  <a:schemeClr val="tx1"/>
                </a:solidFill>
                <a:latin typeface="Verdana" panose="020B0604030504040204" pitchFamily="34" charset="0"/>
                <a:ea typeface="宋体" panose="02010600030101010101" pitchFamily="2" charset="-122"/>
              </a:rPr>
            </a:br>
            <a:r>
              <a:rPr lang="zh-CN" altLang="en-US" sz="1600">
                <a:solidFill>
                  <a:schemeClr val="tx1"/>
                </a:solidFill>
                <a:latin typeface="Verdana" panose="020B0604030504040204" pitchFamily="34" charset="0"/>
                <a:ea typeface="宋体" panose="02010600030101010101" pitchFamily="2" charset="-122"/>
              </a:rPr>
              <a:t>各季度数据进行</a:t>
            </a:r>
            <a:br>
              <a:rPr lang="zh-CN" altLang="en-US" sz="1600">
                <a:solidFill>
                  <a:schemeClr val="tx1"/>
                </a:solidFill>
                <a:latin typeface="Verdana" panose="020B0604030504040204" pitchFamily="34" charset="0"/>
                <a:ea typeface="宋体" panose="02010600030101010101" pitchFamily="2" charset="-122"/>
              </a:rPr>
            </a:br>
            <a:r>
              <a:rPr lang="en-US" altLang="zh-CN" sz="1600">
                <a:solidFill>
                  <a:schemeClr val="tx1"/>
                </a:solidFill>
                <a:latin typeface="Verdana" panose="020B0604030504040204" pitchFamily="34" charset="0"/>
                <a:ea typeface="宋体" panose="02010600030101010101" pitchFamily="2" charset="-122"/>
              </a:rPr>
              <a:t>sum</a:t>
            </a:r>
            <a:r>
              <a:rPr lang="zh-CN" altLang="en-US" sz="1600">
                <a:solidFill>
                  <a:schemeClr val="tx1"/>
                </a:solidFill>
                <a:latin typeface="Verdana" panose="020B0604030504040204" pitchFamily="34" charset="0"/>
                <a:ea typeface="宋体" panose="02010600030101010101" pitchFamily="2" charset="-122"/>
              </a:rPr>
              <a:t>（求和）聚集</a:t>
            </a:r>
          </a:p>
        </p:txBody>
      </p:sp>
    </p:spTree>
    <p:extLst>
      <p:ext uri="{BB962C8B-B14F-4D97-AF65-F5344CB8AC3E}">
        <p14:creationId xmlns:p14="http://schemas.microsoft.com/office/powerpoint/2010/main" val="829402814"/>
      </p:ext>
    </p:extLst>
  </p:cSld>
  <p:clrMapOvr>
    <a:masterClrMapping/>
  </p:clrMapOvr>
  <p:transition>
    <p:sndAc>
      <p:stSnd>
        <p:snd r:embed="rId3"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5FDCBC30-8256-4E45-92E3-B366903ACCFF}"/>
              </a:ext>
            </a:extLst>
          </p:cNvPr>
          <p:cNvSpPr>
            <a:spLocks noGrp="1" noChangeArrowheads="1"/>
          </p:cNvSpPr>
          <p:nvPr>
            <p:ph type="title"/>
          </p:nvPr>
        </p:nvSpPr>
        <p:spPr/>
        <p:txBody>
          <a:bodyPr/>
          <a:lstStyle/>
          <a:p>
            <a:pPr eaLnBrk="1" hangingPunct="1">
              <a:defRPr/>
            </a:pPr>
            <a:r>
              <a:rPr lang="zh-CN" altLang="en-US">
                <a:ea typeface="宋体" pitchFamily="2" charset="-122"/>
              </a:rPr>
              <a:t>离散化 </a:t>
            </a:r>
            <a:r>
              <a:rPr lang="en-US" altLang="zh-CN">
                <a:ea typeface="宋体" pitchFamily="2" charset="-122"/>
              </a:rPr>
              <a:t>Discretization</a:t>
            </a:r>
            <a:r>
              <a:rPr lang="zh-CN" altLang="en-US">
                <a:ea typeface="宋体" pitchFamily="2" charset="-122"/>
              </a:rPr>
              <a:t>和概念分层</a:t>
            </a:r>
          </a:p>
        </p:txBody>
      </p:sp>
      <p:sp>
        <p:nvSpPr>
          <p:cNvPr id="90115" name="Rectangle 3"/>
          <p:cNvSpPr>
            <a:spLocks noGrp="1" noChangeArrowheads="1"/>
          </p:cNvSpPr>
          <p:nvPr>
            <p:ph idx="1"/>
          </p:nvPr>
        </p:nvSpPr>
        <p:spPr>
          <a:xfrm>
            <a:off x="972394" y="2093111"/>
            <a:ext cx="10040866" cy="4914592"/>
          </a:xfrm>
        </p:spPr>
        <p:txBody>
          <a:bodyPr>
            <a:normAutofit fontScale="92500" lnSpcReduction="10000"/>
          </a:bodyPr>
          <a:lstStyle/>
          <a:p>
            <a:pPr eaLnBrk="1" hangingPunct="1">
              <a:lnSpc>
                <a:spcPct val="120000"/>
              </a:lnSpc>
              <a:spcBef>
                <a:spcPts val="0"/>
              </a:spcBef>
            </a:pPr>
            <a:r>
              <a:rPr lang="zh-CN" altLang="en-US" sz="2000" dirty="0" smtClean="0">
                <a:latin typeface="宋体" panose="02010600030101010101" pitchFamily="2" charset="-122"/>
              </a:rPr>
              <a:t>离散化</a:t>
            </a:r>
            <a:r>
              <a:rPr lang="zh-CN" altLang="en-US" sz="2000" dirty="0">
                <a:latin typeface="宋体" panose="02010600030101010101" pitchFamily="2" charset="-122"/>
              </a:rPr>
              <a:t>技术</a:t>
            </a:r>
          </a:p>
          <a:p>
            <a:pPr lvl="1" eaLnBrk="1" hangingPunct="1">
              <a:lnSpc>
                <a:spcPct val="120000"/>
              </a:lnSpc>
              <a:spcBef>
                <a:spcPts val="0"/>
              </a:spcBef>
            </a:pPr>
            <a:r>
              <a:rPr lang="zh-CN" altLang="en-US" dirty="0">
                <a:latin typeface="宋体" panose="02010600030101010101" pitchFamily="2" charset="-122"/>
              </a:rPr>
              <a:t>以通过将属性（连续取值）域值范围分为若干区间，来帮助消减一个连续（取值）属性的取值个数。</a:t>
            </a:r>
          </a:p>
          <a:p>
            <a:pPr eaLnBrk="1" hangingPunct="1">
              <a:lnSpc>
                <a:spcPct val="120000"/>
              </a:lnSpc>
              <a:spcBef>
                <a:spcPts val="0"/>
              </a:spcBef>
            </a:pPr>
            <a:r>
              <a:rPr lang="zh-CN" altLang="en-US" sz="2000" dirty="0">
                <a:ea typeface="宋体" panose="02010600030101010101" pitchFamily="2" charset="-122"/>
              </a:rPr>
              <a:t>离散化 </a:t>
            </a:r>
            <a:r>
              <a:rPr lang="en-US" altLang="zh-CN" sz="2000" dirty="0">
                <a:ea typeface="宋体" panose="02010600030101010101" pitchFamily="2" charset="-122"/>
              </a:rPr>
              <a:t>Discretization: </a:t>
            </a:r>
            <a:r>
              <a:rPr lang="zh-CN" altLang="en-US" sz="2000" dirty="0">
                <a:ea typeface="宋体" panose="02010600030101010101" pitchFamily="2" charset="-122"/>
              </a:rPr>
              <a:t>把连续属性的区域分成区间</a:t>
            </a:r>
            <a:endParaRPr lang="en-US" altLang="zh-CN" sz="2000" dirty="0">
              <a:ea typeface="宋体" panose="02010600030101010101" pitchFamily="2" charset="-122"/>
            </a:endParaRPr>
          </a:p>
          <a:p>
            <a:pPr lvl="1" eaLnBrk="1" hangingPunct="1">
              <a:lnSpc>
                <a:spcPct val="120000"/>
              </a:lnSpc>
              <a:spcBef>
                <a:spcPts val="0"/>
              </a:spcBef>
            </a:pPr>
            <a:r>
              <a:rPr lang="zh-CN" altLang="en-US" dirty="0">
                <a:ea typeface="宋体" panose="02010600030101010101" pitchFamily="2" charset="-122"/>
              </a:rPr>
              <a:t>区间标号可以代替实际数据值</a:t>
            </a:r>
            <a:r>
              <a:rPr lang="en-US" altLang="zh-CN" dirty="0">
                <a:ea typeface="宋体" panose="02010600030101010101" pitchFamily="2" charset="-122"/>
              </a:rPr>
              <a:t> </a:t>
            </a:r>
          </a:p>
          <a:p>
            <a:pPr lvl="1" eaLnBrk="1" hangingPunct="1">
              <a:lnSpc>
                <a:spcPct val="120000"/>
              </a:lnSpc>
              <a:spcBef>
                <a:spcPts val="0"/>
              </a:spcBef>
            </a:pPr>
            <a:r>
              <a:rPr lang="zh-CN" altLang="en-US" dirty="0">
                <a:ea typeface="宋体" panose="02010600030101010101" pitchFamily="2" charset="-122"/>
              </a:rPr>
              <a:t>利用离散化减少数据量</a:t>
            </a:r>
            <a:endParaRPr lang="en-US" altLang="zh-CN" dirty="0">
              <a:ea typeface="宋体" panose="02010600030101010101" pitchFamily="2" charset="-122"/>
            </a:endParaRPr>
          </a:p>
          <a:p>
            <a:pPr lvl="1" eaLnBrk="1" hangingPunct="1">
              <a:lnSpc>
                <a:spcPct val="120000"/>
              </a:lnSpc>
              <a:spcBef>
                <a:spcPts val="0"/>
              </a:spcBef>
            </a:pPr>
            <a:r>
              <a:rPr lang="zh-CN" altLang="en-US" dirty="0" smtClean="0">
                <a:ea typeface="宋体" panose="02010600030101010101" pitchFamily="2" charset="-122"/>
              </a:rPr>
              <a:t>某个</a:t>
            </a:r>
            <a:r>
              <a:rPr lang="zh-CN" altLang="en-US" dirty="0">
                <a:ea typeface="宋体" panose="02010600030101010101" pitchFamily="2" charset="-122"/>
              </a:rPr>
              <a:t>属性上可以递归</a:t>
            </a:r>
            <a:r>
              <a:rPr lang="zh-CN" altLang="en-US" dirty="0" smtClean="0">
                <a:ea typeface="宋体" panose="02010600030101010101" pitchFamily="2" charset="-122"/>
              </a:rPr>
              <a:t>离散化</a:t>
            </a:r>
            <a:endParaRPr lang="en-US" altLang="zh-CN" dirty="0" smtClean="0">
              <a:ea typeface="宋体" panose="02010600030101010101" pitchFamily="2" charset="-122"/>
            </a:endParaRPr>
          </a:p>
          <a:p>
            <a:pPr>
              <a:lnSpc>
                <a:spcPct val="120000"/>
              </a:lnSpc>
              <a:spcBef>
                <a:spcPts val="0"/>
              </a:spcBef>
            </a:pPr>
            <a:r>
              <a:rPr lang="zh-CN" altLang="en-US" sz="2000" dirty="0"/>
              <a:t>概念分层</a:t>
            </a:r>
          </a:p>
          <a:p>
            <a:pPr lvl="1">
              <a:lnSpc>
                <a:spcPct val="120000"/>
              </a:lnSpc>
              <a:spcBef>
                <a:spcPts val="0"/>
              </a:spcBef>
            </a:pPr>
            <a:r>
              <a:rPr lang="zh-CN" altLang="en-US" dirty="0">
                <a:latin typeface="宋体" panose="02010600030101010101" pitchFamily="2" charset="-122"/>
              </a:rPr>
              <a:t>概念分层定义了一组由低层概念集到高层概念集的映射。它允许在各种抽象级别上处理数据，从而在多个抽象层上发现知识。</a:t>
            </a:r>
            <a:r>
              <a:rPr lang="zh-CN" altLang="en-US" dirty="0"/>
              <a:t>用较高层次的概念替换低层次（如年龄的数值）的概念，以此来减少取值个数。虽然一些细节在数据泛化过程中消失了，但这样所获得的泛化数据或许会更易于理解、更有意义。在消减后的数据集上进行数据挖掘显然效率更高。</a:t>
            </a:r>
          </a:p>
          <a:p>
            <a:pPr lvl="1">
              <a:lnSpc>
                <a:spcPct val="120000"/>
              </a:lnSpc>
              <a:spcBef>
                <a:spcPts val="0"/>
              </a:spcBef>
            </a:pPr>
            <a:r>
              <a:rPr lang="zh-CN" altLang="en-US" dirty="0">
                <a:latin typeface="宋体" panose="02010600030101010101" pitchFamily="2" charset="-122"/>
              </a:rPr>
              <a:t>概念分层结构可以用树来表示，树的每个节点代表一个概念</a:t>
            </a:r>
            <a:r>
              <a:rPr lang="zh-CN" altLang="en-US" dirty="0" smtClean="0">
                <a:latin typeface="宋体" panose="02010600030101010101" pitchFamily="2" charset="-122"/>
              </a:rPr>
              <a:t>。</a:t>
            </a:r>
            <a:endParaRPr lang="zh-CN" altLang="en-US" dirty="0"/>
          </a:p>
        </p:txBody>
      </p:sp>
      <p:sp>
        <p:nvSpPr>
          <p:cNvPr id="9011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92D92FF0-A1B0-472B-9823-B4878293ACE3}"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16</a:t>
            </a:fld>
            <a:endParaRPr lang="en-US" altLang="zh-CN" sz="1400">
              <a:solidFill>
                <a:schemeClr val="tx1"/>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666352592"/>
      </p:ext>
    </p:extLst>
  </p:cSld>
  <p:clrMapOvr>
    <a:masterClrMapping/>
  </p:clrMapOvr>
  <p:transition>
    <p:checke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5FDCBC30-8256-4E45-92E3-B366903ACCFF}"/>
              </a:ext>
            </a:extLst>
          </p:cNvPr>
          <p:cNvSpPr>
            <a:spLocks noGrp="1" noChangeArrowheads="1"/>
          </p:cNvSpPr>
          <p:nvPr>
            <p:ph type="title"/>
          </p:nvPr>
        </p:nvSpPr>
        <p:spPr/>
        <p:txBody>
          <a:bodyPr/>
          <a:lstStyle/>
          <a:p>
            <a:pPr eaLnBrk="1" hangingPunct="1">
              <a:defRPr/>
            </a:pPr>
            <a:r>
              <a:rPr lang="zh-CN" altLang="en-US">
                <a:ea typeface="宋体" pitchFamily="2" charset="-122"/>
              </a:rPr>
              <a:t>离散化 </a:t>
            </a:r>
            <a:r>
              <a:rPr lang="en-US" altLang="zh-CN">
                <a:ea typeface="宋体" pitchFamily="2" charset="-122"/>
              </a:rPr>
              <a:t>Discretization</a:t>
            </a:r>
            <a:r>
              <a:rPr lang="zh-CN" altLang="en-US">
                <a:ea typeface="宋体" pitchFamily="2" charset="-122"/>
              </a:rPr>
              <a:t>和概念分层</a:t>
            </a:r>
          </a:p>
        </p:txBody>
      </p:sp>
      <p:sp>
        <p:nvSpPr>
          <p:cNvPr id="91139" name="Rectangle 3"/>
          <p:cNvSpPr>
            <a:spLocks noGrp="1" noChangeArrowheads="1"/>
          </p:cNvSpPr>
          <p:nvPr>
            <p:ph idx="1"/>
          </p:nvPr>
        </p:nvSpPr>
        <p:spPr>
          <a:xfrm>
            <a:off x="1077176" y="2095838"/>
            <a:ext cx="8820150" cy="5256213"/>
          </a:xfrm>
        </p:spPr>
        <p:txBody>
          <a:bodyPr/>
          <a:lstStyle/>
          <a:p>
            <a:pPr eaLnBrk="1" hangingPunct="1">
              <a:lnSpc>
                <a:spcPct val="120000"/>
              </a:lnSpc>
            </a:pPr>
            <a:r>
              <a:rPr lang="zh-CN" altLang="en-US" sz="2000" dirty="0" smtClean="0">
                <a:ea typeface="宋体" panose="02010600030101010101" pitchFamily="2" charset="-122"/>
              </a:rPr>
              <a:t>递归</a:t>
            </a:r>
            <a:r>
              <a:rPr lang="zh-CN" altLang="en-US" sz="2000" dirty="0">
                <a:ea typeface="宋体" panose="02010600030101010101" pitchFamily="2" charset="-122"/>
              </a:rPr>
              <a:t>离散化属性，产生属性值分层</a:t>
            </a:r>
            <a:r>
              <a:rPr lang="en-US" altLang="zh-CN" sz="2000" dirty="0">
                <a:ea typeface="宋体" panose="02010600030101010101" pitchFamily="2" charset="-122"/>
              </a:rPr>
              <a:t>/</a:t>
            </a:r>
            <a:r>
              <a:rPr lang="zh-CN" altLang="en-US" sz="2000" dirty="0">
                <a:ea typeface="宋体" panose="02010600030101010101" pitchFamily="2" charset="-122"/>
              </a:rPr>
              <a:t>多分辨率划分：</a:t>
            </a:r>
            <a:r>
              <a:rPr lang="zh-CN" altLang="en-US" sz="2000" dirty="0">
                <a:solidFill>
                  <a:srgbClr val="003366"/>
                </a:solidFill>
                <a:ea typeface="宋体" panose="02010600030101010101" pitchFamily="2" charset="-122"/>
              </a:rPr>
              <a:t>概念分层</a:t>
            </a:r>
            <a:endParaRPr lang="en-US" altLang="zh-CN" sz="2000" dirty="0">
              <a:solidFill>
                <a:srgbClr val="003366"/>
              </a:solidFill>
              <a:ea typeface="宋体" panose="02010600030101010101" pitchFamily="2" charset="-122"/>
            </a:endParaRPr>
          </a:p>
          <a:p>
            <a:pPr lvl="1" algn="just" eaLnBrk="1" hangingPunct="1"/>
            <a:r>
              <a:rPr lang="zh-CN" altLang="en-US" sz="1600" dirty="0">
                <a:latin typeface="宋体" panose="02010600030101010101" pitchFamily="2" charset="-122"/>
              </a:rPr>
              <a:t>用更抽象（更高层次）的概念来取代低层次或数据层的数据对象</a:t>
            </a:r>
          </a:p>
          <a:p>
            <a:pPr lvl="1" algn="just" eaLnBrk="1" hangingPunct="1"/>
            <a:r>
              <a:rPr lang="zh-CN" altLang="en-US" sz="1600" dirty="0">
                <a:latin typeface="宋体" panose="02010600030101010101" pitchFamily="2" charset="-122"/>
              </a:rPr>
              <a:t>例如：街道属性，就可以泛化到更高层次的概念，诸如：城市、国家。同样对于数值型的属性，如年龄属性，就可以映射到更高层次概念，如：年轻、中年和老年。</a:t>
            </a:r>
          </a:p>
          <a:p>
            <a:pPr eaLnBrk="1" hangingPunct="1">
              <a:lnSpc>
                <a:spcPct val="120000"/>
              </a:lnSpc>
            </a:pPr>
            <a:endParaRPr lang="zh-CN" altLang="en-US" sz="2000" dirty="0">
              <a:solidFill>
                <a:srgbClr val="003366"/>
              </a:solidFill>
              <a:ea typeface="宋体" panose="02010600030101010101" pitchFamily="2" charset="-122"/>
            </a:endParaRPr>
          </a:p>
        </p:txBody>
      </p:sp>
      <p:sp>
        <p:nvSpPr>
          <p:cNvPr id="9114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C598FD11-C94B-4C60-87A0-06D95C48C16E}"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17</a:t>
            </a:fld>
            <a:endParaRPr lang="en-US" altLang="zh-CN" sz="1400">
              <a:solidFill>
                <a:schemeClr val="tx1"/>
              </a:solidFill>
              <a:latin typeface="Tahoma" panose="020B0604030504040204" pitchFamily="34" charset="0"/>
              <a:ea typeface="宋体" panose="02010600030101010101" pitchFamily="2"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9299" r="10086"/>
          <a:stretch>
            <a:fillRect/>
          </a:stretch>
        </p:blipFill>
        <p:spPr bwMode="auto">
          <a:xfrm>
            <a:off x="6154001" y="3744954"/>
            <a:ext cx="3743325"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276" y="3740192"/>
            <a:ext cx="514826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475938"/>
      </p:ext>
    </p:extLst>
  </p:cSld>
  <p:clrMapOvr>
    <a:masterClrMapping/>
  </p:clrMapOvr>
  <p:transition>
    <p:checke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645278DA-80C2-44C5-A594-6DE5319FC659}"/>
              </a:ext>
            </a:extLst>
          </p:cNvPr>
          <p:cNvSpPr>
            <a:spLocks noGrp="1" noChangeArrowheads="1"/>
          </p:cNvSpPr>
          <p:nvPr>
            <p:ph type="title"/>
          </p:nvPr>
        </p:nvSpPr>
        <p:spPr>
          <a:xfrm>
            <a:off x="1515683" y="753227"/>
            <a:ext cx="7202488" cy="609600"/>
          </a:xfrm>
        </p:spPr>
        <p:txBody>
          <a:bodyPr/>
          <a:lstStyle/>
          <a:p>
            <a:pPr eaLnBrk="1" hangingPunct="1">
              <a:defRPr/>
            </a:pPr>
            <a:r>
              <a:rPr lang="zh-CN" altLang="en-US" dirty="0">
                <a:ea typeface="宋体" pitchFamily="2" charset="-122"/>
              </a:rPr>
              <a:t>数据变换</a:t>
            </a:r>
            <a:r>
              <a:rPr lang="en-US" altLang="zh-CN" dirty="0">
                <a:ea typeface="宋体" pitchFamily="2" charset="-122"/>
              </a:rPr>
              <a:t>Data Transformation</a:t>
            </a:r>
          </a:p>
        </p:txBody>
      </p:sp>
      <p:sp>
        <p:nvSpPr>
          <p:cNvPr id="965635" name="Rectangle 3"/>
          <p:cNvSpPr>
            <a:spLocks noGrp="1" noChangeArrowheads="1"/>
          </p:cNvSpPr>
          <p:nvPr>
            <p:ph idx="1"/>
          </p:nvPr>
        </p:nvSpPr>
        <p:spPr>
          <a:xfrm>
            <a:off x="1177392" y="1556369"/>
            <a:ext cx="9067800" cy="5400675"/>
          </a:xfrm>
        </p:spPr>
        <p:txBody>
          <a:bodyPr>
            <a:normAutofit fontScale="92500" lnSpcReduction="20000"/>
          </a:bodyPr>
          <a:lstStyle/>
          <a:p>
            <a:pPr eaLnBrk="1" hangingPunct="1">
              <a:lnSpc>
                <a:spcPct val="110000"/>
              </a:lnSpc>
            </a:pPr>
            <a:r>
              <a:rPr lang="zh-CN" altLang="en-US" sz="2000" dirty="0"/>
              <a:t>数据被变换或统一成适于分析和挖掘的形式</a:t>
            </a:r>
            <a:endParaRPr lang="en-US" altLang="zh-CN" sz="2000" dirty="0"/>
          </a:p>
          <a:p>
            <a:pPr eaLnBrk="1" hangingPunct="1">
              <a:lnSpc>
                <a:spcPct val="110000"/>
              </a:lnSpc>
            </a:pPr>
            <a:r>
              <a:rPr lang="zh-CN" altLang="en-US" sz="2000" dirty="0">
                <a:ea typeface="宋体" panose="02010600030101010101" pitchFamily="2" charset="-122"/>
              </a:rPr>
              <a:t>平滑</a:t>
            </a:r>
            <a:r>
              <a:rPr lang="en-US" altLang="zh-CN" sz="2000" dirty="0">
                <a:ea typeface="宋体" panose="02010600030101010101" pitchFamily="2" charset="-122"/>
              </a:rPr>
              <a:t>: </a:t>
            </a:r>
            <a:r>
              <a:rPr lang="zh-CN" altLang="en-US" sz="2000" dirty="0">
                <a:ea typeface="宋体" panose="02010600030101010101" pitchFamily="2" charset="-122"/>
              </a:rPr>
              <a:t>去掉噪音，技术：分箱、回归、聚类</a:t>
            </a:r>
          </a:p>
          <a:p>
            <a:pPr eaLnBrk="1" hangingPunct="1">
              <a:lnSpc>
                <a:spcPct val="110000"/>
              </a:lnSpc>
            </a:pPr>
            <a:r>
              <a:rPr lang="zh-CN" altLang="en-US" sz="2000" dirty="0">
                <a:ea typeface="宋体" panose="02010600030101010101" pitchFamily="2" charset="-122"/>
              </a:rPr>
              <a:t>聚集</a:t>
            </a:r>
            <a:r>
              <a:rPr lang="en-US" altLang="zh-CN" sz="2000" dirty="0">
                <a:ea typeface="宋体" panose="02010600030101010101" pitchFamily="2" charset="-122"/>
              </a:rPr>
              <a:t>Aggregation:</a:t>
            </a:r>
            <a:r>
              <a:rPr lang="zh-CN" altLang="en-US" sz="2000" dirty="0">
                <a:ea typeface="宋体" panose="02010600030101010101" pitchFamily="2" charset="-122"/>
              </a:rPr>
              <a:t>对数据进行汇总</a:t>
            </a:r>
            <a:r>
              <a:rPr lang="en-US" altLang="zh-CN" sz="2000" dirty="0">
                <a:ea typeface="宋体" panose="02010600030101010101" pitchFamily="2" charset="-122"/>
              </a:rPr>
              <a:t>, </a:t>
            </a:r>
            <a:r>
              <a:rPr lang="zh-CN" altLang="en-US" sz="2000" dirty="0">
                <a:ea typeface="宋体" panose="02010600030101010101" pitchFamily="2" charset="-122"/>
              </a:rPr>
              <a:t>数据立方体构造</a:t>
            </a:r>
            <a:endParaRPr lang="en-US" altLang="zh-CN" sz="2000" dirty="0">
              <a:ea typeface="宋体" panose="02010600030101010101" pitchFamily="2" charset="-122"/>
            </a:endParaRPr>
          </a:p>
          <a:p>
            <a:pPr eaLnBrk="1" hangingPunct="1">
              <a:lnSpc>
                <a:spcPct val="110000"/>
              </a:lnSpc>
            </a:pPr>
            <a:r>
              <a:rPr lang="zh-CN" altLang="en-US" sz="2000" dirty="0">
                <a:ea typeface="宋体" panose="02010600030101010101" pitchFamily="2" charset="-122"/>
              </a:rPr>
              <a:t>属性</a:t>
            </a:r>
            <a:r>
              <a:rPr lang="en-US" altLang="zh-CN" sz="2000" dirty="0">
                <a:ea typeface="宋体" panose="02010600030101010101" pitchFamily="2" charset="-122"/>
              </a:rPr>
              <a:t>Attribute/</a:t>
            </a:r>
            <a:r>
              <a:rPr lang="zh-CN" altLang="en-US" sz="2000" dirty="0">
                <a:ea typeface="宋体" panose="02010600030101010101" pitchFamily="2" charset="-122"/>
              </a:rPr>
              <a:t>特征</a:t>
            </a:r>
            <a:r>
              <a:rPr lang="en-US" altLang="zh-CN" sz="2000" dirty="0">
                <a:ea typeface="宋体" panose="02010600030101010101" pitchFamily="2" charset="-122"/>
              </a:rPr>
              <a:t>feature </a:t>
            </a:r>
            <a:r>
              <a:rPr lang="zh-CN" altLang="en-US" sz="2000" dirty="0">
                <a:ea typeface="宋体" panose="02010600030101010101" pitchFamily="2" charset="-122"/>
              </a:rPr>
              <a:t>构造</a:t>
            </a:r>
          </a:p>
          <a:p>
            <a:pPr lvl="1" eaLnBrk="1" hangingPunct="1">
              <a:lnSpc>
                <a:spcPct val="110000"/>
              </a:lnSpc>
            </a:pPr>
            <a:r>
              <a:rPr lang="zh-CN" altLang="en-US" dirty="0">
                <a:ea typeface="宋体" panose="02010600030101010101" pitchFamily="2" charset="-122"/>
              </a:rPr>
              <a:t>从给定的属性构造新属性</a:t>
            </a:r>
          </a:p>
          <a:p>
            <a:pPr lvl="1" eaLnBrk="1" hangingPunct="1">
              <a:lnSpc>
                <a:spcPct val="110000"/>
              </a:lnSpc>
            </a:pPr>
            <a:r>
              <a:rPr lang="zh-CN" altLang="en-US" dirty="0">
                <a:ea typeface="宋体" panose="02010600030101010101" pitchFamily="2" charset="-122"/>
              </a:rPr>
              <a:t>机器学习中称为：特征构造</a:t>
            </a:r>
            <a:endParaRPr lang="en-US" altLang="zh-CN" dirty="0">
              <a:ea typeface="宋体" panose="02010600030101010101" pitchFamily="2" charset="-122"/>
            </a:endParaRPr>
          </a:p>
          <a:p>
            <a:pPr eaLnBrk="1" hangingPunct="1">
              <a:lnSpc>
                <a:spcPct val="110000"/>
              </a:lnSpc>
            </a:pPr>
            <a:r>
              <a:rPr lang="zh-CN" altLang="en-US" sz="2000" dirty="0">
                <a:ea typeface="宋体" panose="02010600030101010101" pitchFamily="2" charset="-122"/>
              </a:rPr>
              <a:t>数据概化：</a:t>
            </a:r>
            <a:r>
              <a:rPr lang="zh-CN" altLang="en-US" sz="2000" dirty="0">
                <a:latin typeface="宋体" panose="02010600030101010101" pitchFamily="2" charset="-122"/>
              </a:rPr>
              <a:t>用更抽象（更高层次）的概念来取代低层次或数据层的数据对象</a:t>
            </a:r>
          </a:p>
          <a:p>
            <a:pPr eaLnBrk="1" hangingPunct="1">
              <a:lnSpc>
                <a:spcPct val="110000"/>
              </a:lnSpc>
            </a:pPr>
            <a:r>
              <a:rPr lang="zh-CN" altLang="en-US" sz="2000" dirty="0">
                <a:ea typeface="宋体" panose="02010600030101010101" pitchFamily="2" charset="-122"/>
              </a:rPr>
              <a:t>规范化</a:t>
            </a:r>
            <a:r>
              <a:rPr lang="en-US" altLang="zh-CN" sz="2000" dirty="0">
                <a:ea typeface="宋体" panose="02010600030101010101" pitchFamily="2" charset="-122"/>
              </a:rPr>
              <a:t>Normalization:</a:t>
            </a:r>
            <a:r>
              <a:rPr lang="zh-CN" altLang="en-US" sz="2000" dirty="0">
                <a:ea typeface="宋体" panose="02010600030101010101" pitchFamily="2" charset="-122"/>
              </a:rPr>
              <a:t>按比例缩放到一个具体区间</a:t>
            </a:r>
            <a:endParaRPr lang="en-US" altLang="zh-CN" sz="2000" dirty="0">
              <a:ea typeface="宋体" panose="02010600030101010101" pitchFamily="2" charset="-122"/>
            </a:endParaRPr>
          </a:p>
          <a:p>
            <a:pPr lvl="1" eaLnBrk="1" hangingPunct="1">
              <a:lnSpc>
                <a:spcPct val="110000"/>
              </a:lnSpc>
            </a:pPr>
            <a:r>
              <a:rPr lang="zh-CN" altLang="en-US" dirty="0">
                <a:ea typeface="宋体" panose="02010600030101010101" pitchFamily="2" charset="-122"/>
              </a:rPr>
              <a:t>最小</a:t>
            </a:r>
            <a:r>
              <a:rPr lang="en-US" altLang="zh-CN" dirty="0">
                <a:ea typeface="宋体" panose="02010600030101010101" pitchFamily="2" charset="-122"/>
              </a:rPr>
              <a:t>-</a:t>
            </a:r>
            <a:r>
              <a:rPr lang="zh-CN" altLang="en-US" dirty="0">
                <a:ea typeface="宋体" panose="02010600030101010101" pitchFamily="2" charset="-122"/>
              </a:rPr>
              <a:t>最大规范化</a:t>
            </a:r>
            <a:endParaRPr lang="en-US" altLang="zh-CN" dirty="0">
              <a:ea typeface="宋体" panose="02010600030101010101" pitchFamily="2" charset="-122"/>
            </a:endParaRPr>
          </a:p>
          <a:p>
            <a:pPr lvl="1" eaLnBrk="1" hangingPunct="1">
              <a:lnSpc>
                <a:spcPct val="110000"/>
              </a:lnSpc>
            </a:pPr>
            <a:r>
              <a:rPr lang="en-US" altLang="zh-CN" dirty="0">
                <a:ea typeface="宋体" panose="02010600030101010101" pitchFamily="2" charset="-122"/>
              </a:rPr>
              <a:t>z-score </a:t>
            </a:r>
            <a:r>
              <a:rPr lang="zh-CN" altLang="en-US" dirty="0">
                <a:ea typeface="宋体" panose="02010600030101010101" pitchFamily="2" charset="-122"/>
              </a:rPr>
              <a:t>规范化</a:t>
            </a:r>
          </a:p>
          <a:p>
            <a:pPr lvl="1" eaLnBrk="1" hangingPunct="1">
              <a:lnSpc>
                <a:spcPct val="110000"/>
              </a:lnSpc>
            </a:pPr>
            <a:r>
              <a:rPr lang="zh-CN" altLang="en-US" dirty="0">
                <a:ea typeface="宋体" panose="02010600030101010101" pitchFamily="2" charset="-122"/>
              </a:rPr>
              <a:t>小数定标规范化</a:t>
            </a:r>
            <a:endParaRPr lang="en-US" altLang="zh-CN" dirty="0">
              <a:ea typeface="宋体" panose="02010600030101010101" pitchFamily="2" charset="-122"/>
            </a:endParaRPr>
          </a:p>
          <a:p>
            <a:pPr lvl="1" eaLnBrk="1" hangingPunct="1">
              <a:lnSpc>
                <a:spcPct val="110000"/>
              </a:lnSpc>
            </a:pPr>
            <a:r>
              <a:rPr lang="zh-CN" altLang="en-US" dirty="0"/>
              <a:t>离散化：数值属性的原始值（如年龄）用区间标签（</a:t>
            </a:r>
            <a:r>
              <a:rPr lang="en-US" altLang="zh-CN" dirty="0"/>
              <a:t>0-10,11-20</a:t>
            </a:r>
            <a:r>
              <a:rPr lang="zh-CN" altLang="en-US" dirty="0"/>
              <a:t>等）或概念标签（如</a:t>
            </a:r>
            <a:r>
              <a:rPr lang="en-US" altLang="zh-CN" dirty="0" err="1"/>
              <a:t>youth,adult,senior</a:t>
            </a:r>
            <a:r>
              <a:rPr lang="zh-CN" altLang="en-US" dirty="0"/>
              <a:t>）替换，这些标签可以递归组织成更高层的概念，导致数值属性的概念分层</a:t>
            </a:r>
            <a:endParaRPr lang="en-US" altLang="zh-CN" dirty="0"/>
          </a:p>
          <a:p>
            <a:pPr eaLnBrk="1" hangingPunct="1">
              <a:lnSpc>
                <a:spcPct val="110000"/>
              </a:lnSpc>
            </a:pPr>
            <a:r>
              <a:rPr lang="zh-CN" altLang="en-US" sz="2000" dirty="0">
                <a:ea typeface="宋体" panose="02010600030101010101" pitchFamily="2" charset="-122"/>
              </a:rPr>
              <a:t>标称数据的概念分层</a:t>
            </a:r>
            <a:endParaRPr lang="en-US" altLang="zh-CN" sz="2000" dirty="0">
              <a:ea typeface="宋体" panose="02010600030101010101" pitchFamily="2" charset="-122"/>
            </a:endParaRPr>
          </a:p>
          <a:p>
            <a:pPr eaLnBrk="1" hangingPunct="1">
              <a:lnSpc>
                <a:spcPct val="110000"/>
              </a:lnSpc>
            </a:pPr>
            <a:endParaRPr lang="en-US" altLang="zh-CN" sz="2000" dirty="0">
              <a:ea typeface="宋体" panose="02010600030101010101" pitchFamily="2" charset="-122"/>
            </a:endParaRPr>
          </a:p>
          <a:p>
            <a:pPr eaLnBrk="1" hangingPunct="1">
              <a:lnSpc>
                <a:spcPct val="110000"/>
              </a:lnSpc>
            </a:pPr>
            <a:endParaRPr lang="en-US" altLang="zh-CN" sz="2000" dirty="0">
              <a:ea typeface="宋体" panose="02010600030101010101" pitchFamily="2" charset="-122"/>
            </a:endParaRPr>
          </a:p>
        </p:txBody>
      </p:sp>
      <p:sp>
        <p:nvSpPr>
          <p:cNvPr id="10240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4210EB89-C1BB-4102-97CB-1B4D1037B7A6}"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18</a:t>
            </a:fld>
            <a:endParaRPr lang="en-US" altLang="zh-CN" sz="1400">
              <a:solidFill>
                <a:schemeClr val="tx1"/>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118514472"/>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563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563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563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563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56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F4D4FC5-D50C-45AC-A206-0593883E9A3A}"/>
              </a:ext>
            </a:extLst>
          </p:cNvPr>
          <p:cNvSpPr>
            <a:spLocks noGrp="1" noRot="1" noChangeArrowheads="1"/>
          </p:cNvSpPr>
          <p:nvPr>
            <p:ph type="title"/>
          </p:nvPr>
        </p:nvSpPr>
        <p:spPr>
          <a:xfrm>
            <a:off x="1828800" y="914400"/>
            <a:ext cx="8540750" cy="1143000"/>
          </a:xfrm>
        </p:spPr>
        <p:txBody>
          <a:bodyPr/>
          <a:lstStyle/>
          <a:p>
            <a:pPr eaLnBrk="1" hangingPunct="1">
              <a:defRPr/>
            </a:pPr>
            <a:r>
              <a:rPr lang="zh-CN" altLang="en-US" sz="4000" dirty="0">
                <a:latin typeface="宋体" pitchFamily="2" charset="-122"/>
              </a:rPr>
              <a:t>数据变换</a:t>
            </a:r>
            <a:r>
              <a:rPr lang="en-US" altLang="zh-CN" sz="4000" dirty="0"/>
              <a:t>——</a:t>
            </a:r>
            <a:r>
              <a:rPr lang="zh-CN" altLang="en-US" sz="4000" dirty="0">
                <a:latin typeface="宋体" pitchFamily="2" charset="-122"/>
              </a:rPr>
              <a:t>规范化</a:t>
            </a:r>
          </a:p>
        </p:txBody>
      </p:sp>
      <p:sp>
        <p:nvSpPr>
          <p:cNvPr id="107523" name="Rectangle 3"/>
          <p:cNvSpPr>
            <a:spLocks noGrp="1" noRot="1" noChangeArrowheads="1"/>
          </p:cNvSpPr>
          <p:nvPr>
            <p:ph type="body" idx="1"/>
          </p:nvPr>
        </p:nvSpPr>
        <p:spPr>
          <a:xfrm>
            <a:off x="1785937" y="2176462"/>
            <a:ext cx="8583613" cy="3593159"/>
          </a:xfrm>
        </p:spPr>
        <p:txBody>
          <a:bodyPr/>
          <a:lstStyle/>
          <a:p>
            <a:pPr eaLnBrk="1" hangingPunct="1"/>
            <a:r>
              <a:rPr lang="zh-CN" altLang="en-US" dirty="0" smtClean="0">
                <a:latin typeface="宋体" panose="02010600030101010101" pitchFamily="2" charset="-122"/>
              </a:rPr>
              <a:t>将数据按比例进行缩放，使之落入一个特定的区域，以消除数值型属性因大小不一而造成挖掘结果的偏差。如将工资收入属性值映射到</a:t>
            </a:r>
            <a:r>
              <a:rPr lang="en-US" altLang="zh-CN" dirty="0" smtClean="0">
                <a:latin typeface="宋体" panose="02010600030101010101" pitchFamily="2" charset="-122"/>
              </a:rPr>
              <a:t>[-1.0,1.0]</a:t>
            </a:r>
            <a:r>
              <a:rPr lang="zh-CN" altLang="en-US" dirty="0" smtClean="0">
                <a:latin typeface="宋体" panose="02010600030101010101" pitchFamily="2" charset="-122"/>
              </a:rPr>
              <a:t>范围内。</a:t>
            </a:r>
          </a:p>
          <a:p>
            <a:pPr eaLnBrk="1" hangingPunct="1"/>
            <a:r>
              <a:rPr lang="zh-CN" altLang="en-US" dirty="0" smtClean="0">
                <a:latin typeface="宋体" panose="02010600030101010101" pitchFamily="2" charset="-122"/>
              </a:rPr>
              <a:t>方法：</a:t>
            </a:r>
          </a:p>
          <a:p>
            <a:pPr lvl="1" eaLnBrk="1" hangingPunct="1">
              <a:buFont typeface="Wingdings" panose="05000000000000000000" pitchFamily="2" charset="2"/>
              <a:buNone/>
            </a:pPr>
            <a:r>
              <a:rPr lang="zh-CN" altLang="en-US" dirty="0" smtClean="0"/>
              <a:t>（</a:t>
            </a:r>
            <a:r>
              <a:rPr lang="en-US" altLang="zh-CN" dirty="0" smtClean="0"/>
              <a:t>1</a:t>
            </a:r>
            <a:r>
              <a:rPr lang="zh-CN" altLang="en-US" dirty="0" smtClean="0"/>
              <a:t>）</a:t>
            </a:r>
            <a:r>
              <a:rPr lang="zh-CN" altLang="en-US" dirty="0" smtClean="0">
                <a:latin typeface="宋体" panose="02010600030101010101" pitchFamily="2" charset="-122"/>
              </a:rPr>
              <a:t>最小</a:t>
            </a:r>
            <a:r>
              <a:rPr lang="en-US" altLang="zh-CN" dirty="0" smtClean="0">
                <a:latin typeface="宋体" panose="02010600030101010101" pitchFamily="2" charset="-122"/>
              </a:rPr>
              <a:t>-</a:t>
            </a:r>
            <a:r>
              <a:rPr lang="zh-CN" altLang="en-US" dirty="0" smtClean="0">
                <a:latin typeface="宋体" panose="02010600030101010101" pitchFamily="2" charset="-122"/>
              </a:rPr>
              <a:t>最大规范化</a:t>
            </a:r>
          </a:p>
          <a:p>
            <a:pPr lvl="1" eaLnBrk="1" hangingPunct="1">
              <a:buFont typeface="Wingdings" panose="05000000000000000000" pitchFamily="2" charset="2"/>
              <a:buNone/>
            </a:pPr>
            <a:r>
              <a:rPr lang="zh-CN" altLang="en-US" dirty="0" smtClean="0"/>
              <a:t>（</a:t>
            </a:r>
            <a:r>
              <a:rPr lang="en-US" altLang="zh-CN" dirty="0" smtClean="0"/>
              <a:t>2</a:t>
            </a:r>
            <a:r>
              <a:rPr lang="zh-CN" altLang="en-US" dirty="0" smtClean="0"/>
              <a:t>）</a:t>
            </a:r>
            <a:r>
              <a:rPr lang="zh-CN" altLang="en-US" dirty="0" smtClean="0">
                <a:latin typeface="宋体" panose="02010600030101010101" pitchFamily="2" charset="-122"/>
              </a:rPr>
              <a:t>零</a:t>
            </a:r>
            <a:r>
              <a:rPr lang="en-US" altLang="zh-CN" dirty="0" smtClean="0">
                <a:latin typeface="宋体" panose="02010600030101010101" pitchFamily="2" charset="-122"/>
              </a:rPr>
              <a:t>-</a:t>
            </a:r>
            <a:r>
              <a:rPr lang="zh-CN" altLang="en-US" dirty="0" smtClean="0">
                <a:latin typeface="宋体" panose="02010600030101010101" pitchFamily="2" charset="-122"/>
              </a:rPr>
              <a:t>均值规范化（</a:t>
            </a:r>
            <a:r>
              <a:rPr lang="en-US" altLang="zh-CN" dirty="0" smtClean="0">
                <a:latin typeface="宋体" panose="02010600030101010101" pitchFamily="2" charset="-122"/>
              </a:rPr>
              <a:t>z-score</a:t>
            </a:r>
            <a:r>
              <a:rPr lang="zh-CN" altLang="en-US" dirty="0" smtClean="0">
                <a:latin typeface="宋体" panose="02010600030101010101" pitchFamily="2" charset="-122"/>
              </a:rPr>
              <a:t>规范化）</a:t>
            </a:r>
          </a:p>
          <a:p>
            <a:pPr lvl="1" eaLnBrk="1" hangingPunct="1">
              <a:buFont typeface="Wingdings" panose="05000000000000000000" pitchFamily="2" charset="2"/>
              <a:buNone/>
            </a:pPr>
            <a:r>
              <a:rPr lang="zh-CN" altLang="en-US" dirty="0" smtClean="0"/>
              <a:t>（</a:t>
            </a:r>
            <a:r>
              <a:rPr lang="en-US" altLang="zh-CN" dirty="0" smtClean="0">
                <a:cs typeface="Times New Roman" panose="02020603050405020304" pitchFamily="18" charset="0"/>
              </a:rPr>
              <a:t>3</a:t>
            </a:r>
            <a:r>
              <a:rPr lang="zh-CN" altLang="en-US" dirty="0" smtClean="0"/>
              <a:t>）</a:t>
            </a:r>
            <a:r>
              <a:rPr lang="zh-CN" altLang="en-US" dirty="0" smtClean="0">
                <a:latin typeface="宋体" panose="02010600030101010101" pitchFamily="2" charset="-122"/>
              </a:rPr>
              <a:t>小数定标规范化</a:t>
            </a:r>
          </a:p>
        </p:txBody>
      </p:sp>
    </p:spTree>
    <p:extLst>
      <p:ext uri="{BB962C8B-B14F-4D97-AF65-F5344CB8AC3E}">
        <p14:creationId xmlns:p14="http://schemas.microsoft.com/office/powerpoint/2010/main" val="4033022581"/>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2380060" y="328181"/>
            <a:ext cx="7429499" cy="1478570"/>
          </a:xfrm>
        </p:spPr>
        <p:txBody>
          <a:bodyPr/>
          <a:lstStyle/>
          <a:p>
            <a:r>
              <a:rPr lang="zh-CN" altLang="en-US"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什么是机器学习</a:t>
            </a:r>
          </a:p>
        </p:txBody>
      </p:sp>
      <p:sp>
        <p:nvSpPr>
          <p:cNvPr id="7171" name="内容占位符 2"/>
          <p:cNvSpPr>
            <a:spLocks noGrp="1"/>
          </p:cNvSpPr>
          <p:nvPr>
            <p:ph idx="1"/>
          </p:nvPr>
        </p:nvSpPr>
        <p:spPr>
          <a:xfrm>
            <a:off x="2398099" y="1408560"/>
            <a:ext cx="7122301" cy="1125091"/>
          </a:xfrm>
        </p:spPr>
        <p:txBody>
          <a:bodyPr/>
          <a:lstStyle/>
          <a:p>
            <a:r>
              <a:rPr lang="zh-CN" altLang="en-US" dirty="0" smtClean="0">
                <a:latin typeface="楷体" panose="02010609060101010101" pitchFamily="49" charset="-122"/>
                <a:ea typeface="楷体" panose="02010609060101010101" pitchFamily="49" charset="-122"/>
              </a:rPr>
              <a:t>是寻找一种对自然</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人工主题、现象或活动可</a:t>
            </a:r>
            <a:r>
              <a:rPr lang="zh-CN" altLang="en-US" dirty="0" smtClean="0">
                <a:solidFill>
                  <a:srgbClr val="FF0000"/>
                </a:solidFill>
                <a:latin typeface="楷体" panose="02010609060101010101" pitchFamily="49" charset="-122"/>
                <a:ea typeface="楷体" panose="02010609060101010101" pitchFamily="49" charset="-122"/>
              </a:rPr>
              <a:t>预测</a:t>
            </a:r>
            <a:r>
              <a:rPr lang="zh-CN" altLang="en-US" dirty="0" smtClean="0">
                <a:latin typeface="楷体" panose="02010609060101010101" pitchFamily="49" charset="-122"/>
                <a:ea typeface="楷体" panose="02010609060101010101" pitchFamily="49" charset="-122"/>
              </a:rPr>
              <a:t>且</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或</a:t>
            </a:r>
            <a:r>
              <a:rPr lang="zh-CN" altLang="en-US" dirty="0" smtClean="0">
                <a:solidFill>
                  <a:srgbClr val="FF0000"/>
                </a:solidFill>
                <a:latin typeface="楷体" panose="02010609060101010101" pitchFamily="49" charset="-122"/>
                <a:ea typeface="楷体" panose="02010609060101010101" pitchFamily="49" charset="-122"/>
              </a:rPr>
              <a:t>可执行</a:t>
            </a:r>
            <a:r>
              <a:rPr lang="zh-CN" altLang="en-US" dirty="0" smtClean="0">
                <a:latin typeface="楷体" panose="02010609060101010101" pitchFamily="49" charset="-122"/>
                <a:ea typeface="楷体" panose="02010609060101010101" pitchFamily="49" charset="-122"/>
              </a:rPr>
              <a:t>的</a:t>
            </a:r>
            <a:r>
              <a:rPr lang="zh-CN" altLang="en-US" dirty="0" smtClean="0">
                <a:solidFill>
                  <a:srgbClr val="FF0000"/>
                </a:solidFill>
                <a:latin typeface="楷体" panose="02010609060101010101" pitchFamily="49" charset="-122"/>
                <a:ea typeface="楷体" panose="02010609060101010101" pitchFamily="49" charset="-122"/>
              </a:rPr>
              <a:t>机器理解</a:t>
            </a:r>
            <a:r>
              <a:rPr lang="zh-CN" altLang="en-US" dirty="0" smtClean="0">
                <a:latin typeface="楷体" panose="02010609060101010101" pitchFamily="49" charset="-122"/>
                <a:ea typeface="楷体" panose="02010609060101010101" pitchFamily="49" charset="-122"/>
              </a:rPr>
              <a:t>方法</a:t>
            </a:r>
            <a:endParaRPr lang="en-US" altLang="zh-CN" dirty="0" smtClean="0">
              <a:latin typeface="楷体" panose="02010609060101010101" pitchFamily="49" charset="-122"/>
              <a:ea typeface="楷体" panose="02010609060101010101" pitchFamily="49" charset="-122"/>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pPr>
              <a:defRPr/>
            </a:pPr>
            <a:fld id="{FCE49A79-A4F0-489D-B440-585600AB1C75}" type="slidenum">
              <a:rPr lang="zh-CN" altLang="en-US" smtClean="0"/>
              <a:t>2</a:t>
            </a:fld>
            <a:endParaRPr lang="zh-CN" altLang="en-US"/>
          </a:p>
        </p:txBody>
      </p:sp>
      <p:pic>
        <p:nvPicPr>
          <p:cNvPr id="7172" name="Picture 2"/>
          <p:cNvPicPr>
            <a:picLocks noChangeAspect="1" noChangeArrowheads="1"/>
          </p:cNvPicPr>
          <p:nvPr/>
        </p:nvPicPr>
        <p:blipFill>
          <a:blip r:embed="rId3"/>
          <a:srcRect/>
          <a:stretch>
            <a:fillRect/>
          </a:stretch>
        </p:blipFill>
        <p:spPr bwMode="auto">
          <a:xfrm>
            <a:off x="2742008" y="2420888"/>
            <a:ext cx="6705600" cy="3714750"/>
          </a:xfrm>
          <a:prstGeom prst="rect">
            <a:avLst/>
          </a:prstGeom>
          <a:noFill/>
          <a:ln w="9525">
            <a:noFill/>
            <a:miter lim="800000"/>
            <a:headEnd/>
            <a:tailEnd/>
          </a:ln>
        </p:spPr>
      </p:pic>
    </p:spTree>
    <p:extLst>
      <p:ext uri="{BB962C8B-B14F-4D97-AF65-F5344CB8AC3E}">
        <p14:creationId xmlns:p14="http://schemas.microsoft.com/office/powerpoint/2010/main" val="112234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9637" y="333375"/>
            <a:ext cx="7772400" cy="1143000"/>
          </a:xfrm>
        </p:spPr>
        <p:txBody>
          <a:bodyPr/>
          <a:lstStyle/>
          <a:p>
            <a:pPr algn="ctr" eaLnBrk="1" hangingPunct="1">
              <a:defRPr/>
            </a:pPr>
            <a:r>
              <a:rPr lang="zh-CN" altLang="en-US" b="1" i="0" dirty="0" smtClean="0">
                <a:latin typeface="+mj-ea"/>
              </a:rPr>
              <a:t>机器学习实施过程</a:t>
            </a:r>
            <a:endParaRPr lang="zh-CN" altLang="en-US" dirty="0"/>
          </a:p>
        </p:txBody>
      </p:sp>
      <p:sp>
        <p:nvSpPr>
          <p:cNvPr id="73" name="圆角矩形 72"/>
          <p:cNvSpPr/>
          <p:nvPr/>
        </p:nvSpPr>
        <p:spPr bwMode="auto">
          <a:xfrm>
            <a:off x="4227514" y="1617664"/>
            <a:ext cx="534987" cy="1246187"/>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dirty="0">
                <a:solidFill>
                  <a:schemeClr val="accent5">
                    <a:lumMod val="20000"/>
                    <a:lumOff val="80000"/>
                  </a:schemeClr>
                </a:solidFill>
                <a:latin typeface="微软雅黑" panose="020B0503020204020204" pitchFamily="34" charset="-122"/>
                <a:ea typeface="微软雅黑" panose="020B0503020204020204" pitchFamily="34" charset="-122"/>
              </a:rPr>
              <a:t>特征提取</a:t>
            </a:r>
          </a:p>
        </p:txBody>
      </p:sp>
      <p:sp>
        <p:nvSpPr>
          <p:cNvPr id="74" name="圆角矩形 73"/>
          <p:cNvSpPr/>
          <p:nvPr/>
        </p:nvSpPr>
        <p:spPr bwMode="auto">
          <a:xfrm>
            <a:off x="5524501" y="1838325"/>
            <a:ext cx="84296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2139951" y="1871663"/>
            <a:ext cx="133191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样本数据</a:t>
            </a:r>
          </a:p>
        </p:txBody>
      </p:sp>
      <p:sp>
        <p:nvSpPr>
          <p:cNvPr id="76" name="圆角矩形 75"/>
          <p:cNvSpPr/>
          <p:nvPr/>
        </p:nvSpPr>
        <p:spPr bwMode="auto">
          <a:xfrm>
            <a:off x="2139951" y="2232025"/>
            <a:ext cx="133191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样本数据</a:t>
            </a:r>
          </a:p>
        </p:txBody>
      </p:sp>
      <p:sp>
        <p:nvSpPr>
          <p:cNvPr id="77" name="圆角矩形 76"/>
          <p:cNvSpPr/>
          <p:nvPr/>
        </p:nvSpPr>
        <p:spPr bwMode="auto">
          <a:xfrm>
            <a:off x="2139951" y="2592388"/>
            <a:ext cx="133191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样本数据</a:t>
            </a:r>
          </a:p>
        </p:txBody>
      </p:sp>
      <p:sp>
        <p:nvSpPr>
          <p:cNvPr id="78" name="圆角矩形 77"/>
          <p:cNvSpPr/>
          <p:nvPr/>
        </p:nvSpPr>
        <p:spPr bwMode="auto">
          <a:xfrm>
            <a:off x="6376988" y="1831975"/>
            <a:ext cx="431800"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9" name="圆角矩形 78"/>
          <p:cNvSpPr/>
          <p:nvPr/>
        </p:nvSpPr>
        <p:spPr bwMode="auto">
          <a:xfrm>
            <a:off x="6842126" y="1838326"/>
            <a:ext cx="290513"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0" name="圆角矩形 79"/>
          <p:cNvSpPr/>
          <p:nvPr/>
        </p:nvSpPr>
        <p:spPr bwMode="auto">
          <a:xfrm>
            <a:off x="8664575" y="1744664"/>
            <a:ext cx="534988" cy="968375"/>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dirty="0">
                <a:solidFill>
                  <a:schemeClr val="accent5">
                    <a:lumMod val="20000"/>
                    <a:lumOff val="80000"/>
                  </a:schemeClr>
                </a:solidFill>
                <a:latin typeface="微软雅黑" panose="020B0503020204020204" pitchFamily="34" charset="-122"/>
                <a:ea typeface="微软雅黑" panose="020B0503020204020204" pitchFamily="34" charset="-122"/>
              </a:rPr>
              <a:t>预处理</a:t>
            </a:r>
          </a:p>
        </p:txBody>
      </p:sp>
      <p:sp>
        <p:nvSpPr>
          <p:cNvPr id="81" name="圆角矩形 80"/>
          <p:cNvSpPr/>
          <p:nvPr/>
        </p:nvSpPr>
        <p:spPr bwMode="auto">
          <a:xfrm>
            <a:off x="5484813" y="1441450"/>
            <a:ext cx="2257425" cy="374650"/>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accent5">
                    <a:lumMod val="20000"/>
                    <a:lumOff val="80000"/>
                  </a:schemeClr>
                </a:solidFill>
                <a:latin typeface="微软雅黑" panose="020B0503020204020204" pitchFamily="34" charset="-122"/>
                <a:ea typeface="微软雅黑" panose="020B0503020204020204" pitchFamily="34" charset="-122"/>
              </a:rPr>
              <a:t>特征样本集</a:t>
            </a:r>
          </a:p>
        </p:txBody>
      </p:sp>
      <p:sp>
        <p:nvSpPr>
          <p:cNvPr id="82" name="圆角矩形 81"/>
          <p:cNvSpPr/>
          <p:nvPr/>
        </p:nvSpPr>
        <p:spPr bwMode="auto">
          <a:xfrm>
            <a:off x="2109788" y="1441450"/>
            <a:ext cx="1331913" cy="374650"/>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accent5">
                    <a:lumMod val="20000"/>
                    <a:lumOff val="80000"/>
                  </a:schemeClr>
                </a:solidFill>
                <a:latin typeface="微软雅黑" panose="020B0503020204020204" pitchFamily="34" charset="-122"/>
                <a:ea typeface="微软雅黑" panose="020B0503020204020204" pitchFamily="34" charset="-122"/>
              </a:rPr>
              <a:t>原始样本集</a:t>
            </a:r>
          </a:p>
        </p:txBody>
      </p:sp>
      <p:sp>
        <p:nvSpPr>
          <p:cNvPr id="83" name="圆角矩形 82"/>
          <p:cNvSpPr/>
          <p:nvPr/>
        </p:nvSpPr>
        <p:spPr bwMode="auto">
          <a:xfrm>
            <a:off x="5608639" y="3360738"/>
            <a:ext cx="750887" cy="272891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2800" dirty="0">
                <a:solidFill>
                  <a:schemeClr val="accent5">
                    <a:lumMod val="20000"/>
                    <a:lumOff val="80000"/>
                  </a:schemeClr>
                </a:solidFill>
                <a:latin typeface="微软雅黑" panose="020B0503020204020204" pitchFamily="34" charset="-122"/>
                <a:ea typeface="微软雅黑" panose="020B0503020204020204" pitchFamily="34" charset="-122"/>
              </a:rPr>
              <a:t>机器学习算法</a:t>
            </a:r>
          </a:p>
        </p:txBody>
      </p:sp>
      <p:sp>
        <p:nvSpPr>
          <p:cNvPr id="84" name="右箭头 83"/>
          <p:cNvSpPr/>
          <p:nvPr/>
        </p:nvSpPr>
        <p:spPr bwMode="auto">
          <a:xfrm>
            <a:off x="3575051" y="2085976"/>
            <a:ext cx="500063" cy="733663"/>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endParaRPr lang="zh-CN" altLang="en-US">
              <a:solidFill>
                <a:schemeClr val="bg1"/>
              </a:solidFill>
              <a:latin typeface="Arial" pitchFamily="34" charset="0"/>
            </a:endParaRPr>
          </a:p>
        </p:txBody>
      </p:sp>
      <p:sp>
        <p:nvSpPr>
          <p:cNvPr id="85" name="右箭头 84"/>
          <p:cNvSpPr/>
          <p:nvPr/>
        </p:nvSpPr>
        <p:spPr bwMode="auto">
          <a:xfrm>
            <a:off x="4872038" y="2078039"/>
            <a:ext cx="500062" cy="733663"/>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endParaRPr lang="zh-CN" altLang="en-US">
              <a:solidFill>
                <a:schemeClr val="tx1"/>
              </a:solidFill>
              <a:latin typeface="Arial" pitchFamily="34" charset="0"/>
            </a:endParaRPr>
          </a:p>
        </p:txBody>
      </p:sp>
      <p:sp>
        <p:nvSpPr>
          <p:cNvPr id="86" name="右箭头 85"/>
          <p:cNvSpPr/>
          <p:nvPr/>
        </p:nvSpPr>
        <p:spPr bwMode="auto">
          <a:xfrm>
            <a:off x="7967663" y="2078039"/>
            <a:ext cx="500062" cy="733663"/>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endParaRPr lang="zh-CN" altLang="en-US">
              <a:solidFill>
                <a:schemeClr val="tx1"/>
              </a:solidFill>
              <a:latin typeface="Arial" pitchFamily="34" charset="0"/>
            </a:endParaRPr>
          </a:p>
        </p:txBody>
      </p:sp>
      <p:sp>
        <p:nvSpPr>
          <p:cNvPr id="87" name="右箭头 86"/>
          <p:cNvSpPr/>
          <p:nvPr/>
        </p:nvSpPr>
        <p:spPr bwMode="auto">
          <a:xfrm>
            <a:off x="1658938" y="4386264"/>
            <a:ext cx="404812" cy="733663"/>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endParaRPr lang="zh-CN" altLang="en-US">
              <a:solidFill>
                <a:schemeClr val="tx1"/>
              </a:solidFill>
              <a:latin typeface="Arial" pitchFamily="34" charset="0"/>
            </a:endParaRPr>
          </a:p>
        </p:txBody>
      </p:sp>
      <p:sp>
        <p:nvSpPr>
          <p:cNvPr id="88" name="右箭头 87"/>
          <p:cNvSpPr/>
          <p:nvPr/>
        </p:nvSpPr>
        <p:spPr bwMode="auto">
          <a:xfrm>
            <a:off x="9323389" y="2068514"/>
            <a:ext cx="498475" cy="733663"/>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endParaRPr lang="zh-CN" altLang="en-US">
              <a:solidFill>
                <a:schemeClr val="tx1"/>
              </a:solidFill>
              <a:latin typeface="Arial" pitchFamily="34" charset="0"/>
            </a:endParaRPr>
          </a:p>
        </p:txBody>
      </p:sp>
      <p:sp>
        <p:nvSpPr>
          <p:cNvPr id="89" name="右箭头 88"/>
          <p:cNvSpPr/>
          <p:nvPr/>
        </p:nvSpPr>
        <p:spPr bwMode="auto">
          <a:xfrm>
            <a:off x="4543425" y="3578226"/>
            <a:ext cx="933450" cy="733425"/>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dirty="0">
                <a:solidFill>
                  <a:srgbClr val="FF0000"/>
                </a:solidFill>
                <a:latin typeface="Arial" pitchFamily="34" charset="0"/>
              </a:rPr>
              <a:t>训练</a:t>
            </a:r>
          </a:p>
        </p:txBody>
      </p:sp>
      <p:sp>
        <p:nvSpPr>
          <p:cNvPr id="90" name="右箭头 89"/>
          <p:cNvSpPr/>
          <p:nvPr/>
        </p:nvSpPr>
        <p:spPr bwMode="auto">
          <a:xfrm>
            <a:off x="4530725" y="5089526"/>
            <a:ext cx="933450" cy="733425"/>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dirty="0">
                <a:solidFill>
                  <a:srgbClr val="FF0000"/>
                </a:solidFill>
                <a:latin typeface="Arial" pitchFamily="34" charset="0"/>
              </a:rPr>
              <a:t>预测</a:t>
            </a:r>
          </a:p>
        </p:txBody>
      </p:sp>
      <p:sp>
        <p:nvSpPr>
          <p:cNvPr id="91" name="右箭头 90"/>
          <p:cNvSpPr/>
          <p:nvPr/>
        </p:nvSpPr>
        <p:spPr bwMode="auto">
          <a:xfrm>
            <a:off x="6502400" y="5087939"/>
            <a:ext cx="933450" cy="733425"/>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dirty="0">
                <a:solidFill>
                  <a:schemeClr val="tx1"/>
                </a:solidFill>
                <a:latin typeface="Arial" pitchFamily="34" charset="0"/>
              </a:rPr>
              <a:t>输出</a:t>
            </a:r>
          </a:p>
        </p:txBody>
      </p:sp>
      <p:sp>
        <p:nvSpPr>
          <p:cNvPr id="92" name="圆角矩形 91"/>
          <p:cNvSpPr/>
          <p:nvPr/>
        </p:nvSpPr>
        <p:spPr bwMode="auto">
          <a:xfrm>
            <a:off x="7583488" y="4651375"/>
            <a:ext cx="1035050" cy="374650"/>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smtClean="0">
                <a:solidFill>
                  <a:schemeClr val="accent5">
                    <a:lumMod val="20000"/>
                    <a:lumOff val="80000"/>
                  </a:schemeClr>
                </a:solidFill>
                <a:latin typeface="微软雅黑" panose="020B0503020204020204" pitchFamily="34" charset="-122"/>
                <a:ea typeface="微软雅黑" panose="020B0503020204020204" pitchFamily="34" charset="-122"/>
              </a:rPr>
              <a:t>测试集</a:t>
            </a:r>
            <a:endParaRPr lang="zh-CN" altLang="en-US" sz="1600"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93" name="圆角矩形 92"/>
          <p:cNvSpPr/>
          <p:nvPr/>
        </p:nvSpPr>
        <p:spPr bwMode="auto">
          <a:xfrm>
            <a:off x="9328150" y="5108576"/>
            <a:ext cx="534988" cy="696913"/>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dirty="0">
                <a:solidFill>
                  <a:schemeClr val="accent5">
                    <a:lumMod val="20000"/>
                    <a:lumOff val="80000"/>
                  </a:schemeClr>
                </a:solidFill>
                <a:latin typeface="微软雅黑" panose="020B0503020204020204" pitchFamily="34" charset="-122"/>
                <a:ea typeface="微软雅黑" panose="020B0503020204020204" pitchFamily="34" charset="-122"/>
              </a:rPr>
              <a:t>评价</a:t>
            </a:r>
          </a:p>
        </p:txBody>
      </p:sp>
      <p:sp>
        <p:nvSpPr>
          <p:cNvPr id="94" name="右箭头 93"/>
          <p:cNvSpPr/>
          <p:nvPr/>
        </p:nvSpPr>
        <p:spPr bwMode="auto">
          <a:xfrm>
            <a:off x="8707439" y="5294314"/>
            <a:ext cx="492125" cy="733663"/>
          </a:xfrm>
          <a:prstGeom prst="rightArrow">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endParaRPr lang="zh-CN" altLang="en-US">
              <a:solidFill>
                <a:schemeClr val="tx1"/>
              </a:solidFill>
              <a:latin typeface="Arial" pitchFamily="34" charset="0"/>
            </a:endParaRPr>
          </a:p>
        </p:txBody>
      </p:sp>
      <p:sp>
        <p:nvSpPr>
          <p:cNvPr id="95" name="圆角矩形 94"/>
          <p:cNvSpPr/>
          <p:nvPr/>
        </p:nvSpPr>
        <p:spPr bwMode="auto">
          <a:xfrm>
            <a:off x="7140576" y="1862138"/>
            <a:ext cx="631825"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96" name="圆角矩形 95"/>
          <p:cNvSpPr/>
          <p:nvPr/>
        </p:nvSpPr>
        <p:spPr bwMode="auto">
          <a:xfrm>
            <a:off x="5516563" y="2193925"/>
            <a:ext cx="842962"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7" name="圆角矩形 96"/>
          <p:cNvSpPr/>
          <p:nvPr/>
        </p:nvSpPr>
        <p:spPr bwMode="auto">
          <a:xfrm>
            <a:off x="6367464" y="2187575"/>
            <a:ext cx="433387"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8" name="圆角矩形 97"/>
          <p:cNvSpPr/>
          <p:nvPr/>
        </p:nvSpPr>
        <p:spPr bwMode="auto">
          <a:xfrm>
            <a:off x="6834189" y="2193926"/>
            <a:ext cx="288925"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9" name="圆角矩形 98"/>
          <p:cNvSpPr/>
          <p:nvPr/>
        </p:nvSpPr>
        <p:spPr bwMode="auto">
          <a:xfrm>
            <a:off x="7132639" y="2219326"/>
            <a:ext cx="631825" cy="339725"/>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00" name="圆角矩形 99"/>
          <p:cNvSpPr/>
          <p:nvPr/>
        </p:nvSpPr>
        <p:spPr bwMode="auto">
          <a:xfrm>
            <a:off x="5516563" y="2552700"/>
            <a:ext cx="842962"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1" name="圆角矩形 100"/>
          <p:cNvSpPr/>
          <p:nvPr/>
        </p:nvSpPr>
        <p:spPr bwMode="auto">
          <a:xfrm>
            <a:off x="6367464" y="2546350"/>
            <a:ext cx="433387"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2" name="圆角矩形 101"/>
          <p:cNvSpPr/>
          <p:nvPr/>
        </p:nvSpPr>
        <p:spPr bwMode="auto">
          <a:xfrm>
            <a:off x="6834189" y="2552701"/>
            <a:ext cx="288925"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3" name="圆角矩形 102"/>
          <p:cNvSpPr/>
          <p:nvPr/>
        </p:nvSpPr>
        <p:spPr bwMode="auto">
          <a:xfrm>
            <a:off x="7132639" y="2576513"/>
            <a:ext cx="631825"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04" name="圆角矩形 103"/>
          <p:cNvSpPr/>
          <p:nvPr/>
        </p:nvSpPr>
        <p:spPr bwMode="auto">
          <a:xfrm>
            <a:off x="2139951" y="3494088"/>
            <a:ext cx="84296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5" name="圆角矩形 104"/>
          <p:cNvSpPr/>
          <p:nvPr/>
        </p:nvSpPr>
        <p:spPr bwMode="auto">
          <a:xfrm>
            <a:off x="2992439" y="3487738"/>
            <a:ext cx="433387"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6" name="圆角矩形 105"/>
          <p:cNvSpPr/>
          <p:nvPr/>
        </p:nvSpPr>
        <p:spPr bwMode="auto">
          <a:xfrm>
            <a:off x="3457576" y="3494089"/>
            <a:ext cx="290513"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7" name="圆角矩形 106"/>
          <p:cNvSpPr/>
          <p:nvPr/>
        </p:nvSpPr>
        <p:spPr bwMode="auto">
          <a:xfrm>
            <a:off x="2130426" y="3144838"/>
            <a:ext cx="2257425" cy="374650"/>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accent5">
                    <a:lumMod val="20000"/>
                    <a:lumOff val="80000"/>
                  </a:schemeClr>
                </a:solidFill>
                <a:latin typeface="微软雅黑" panose="020B0503020204020204" pitchFamily="34" charset="-122"/>
                <a:ea typeface="微软雅黑" panose="020B0503020204020204" pitchFamily="34" charset="-122"/>
              </a:rPr>
              <a:t>训练集</a:t>
            </a:r>
          </a:p>
        </p:txBody>
      </p:sp>
      <p:sp>
        <p:nvSpPr>
          <p:cNvPr id="108" name="圆角矩形 107"/>
          <p:cNvSpPr/>
          <p:nvPr/>
        </p:nvSpPr>
        <p:spPr bwMode="auto">
          <a:xfrm>
            <a:off x="3756026" y="3519489"/>
            <a:ext cx="631825" cy="339725"/>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09" name="圆角矩形 108"/>
          <p:cNvSpPr/>
          <p:nvPr/>
        </p:nvSpPr>
        <p:spPr bwMode="auto">
          <a:xfrm>
            <a:off x="2132013" y="3851275"/>
            <a:ext cx="842962"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0" name="圆角矩形 109"/>
          <p:cNvSpPr/>
          <p:nvPr/>
        </p:nvSpPr>
        <p:spPr bwMode="auto">
          <a:xfrm>
            <a:off x="2982914" y="3844925"/>
            <a:ext cx="433387"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1" name="圆角矩形 110"/>
          <p:cNvSpPr/>
          <p:nvPr/>
        </p:nvSpPr>
        <p:spPr bwMode="auto">
          <a:xfrm>
            <a:off x="3449639" y="3851275"/>
            <a:ext cx="288925" cy="36353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2" name="圆角矩形 111"/>
          <p:cNvSpPr/>
          <p:nvPr/>
        </p:nvSpPr>
        <p:spPr bwMode="auto">
          <a:xfrm>
            <a:off x="3748089" y="3875089"/>
            <a:ext cx="631825" cy="339725"/>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13" name="圆角矩形 112"/>
          <p:cNvSpPr/>
          <p:nvPr/>
        </p:nvSpPr>
        <p:spPr bwMode="auto">
          <a:xfrm>
            <a:off x="2132013" y="4210051"/>
            <a:ext cx="842962" cy="373063"/>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4" name="圆角矩形 113"/>
          <p:cNvSpPr/>
          <p:nvPr/>
        </p:nvSpPr>
        <p:spPr bwMode="auto">
          <a:xfrm>
            <a:off x="2982914" y="4202113"/>
            <a:ext cx="433387"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5" name="圆角矩形 114"/>
          <p:cNvSpPr/>
          <p:nvPr/>
        </p:nvSpPr>
        <p:spPr bwMode="auto">
          <a:xfrm>
            <a:off x="3449639" y="4210050"/>
            <a:ext cx="288925" cy="36353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6" name="圆角矩形 115"/>
          <p:cNvSpPr/>
          <p:nvPr/>
        </p:nvSpPr>
        <p:spPr bwMode="auto">
          <a:xfrm>
            <a:off x="3748089" y="4233864"/>
            <a:ext cx="631825" cy="339725"/>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17" name="圆角矩形 116"/>
          <p:cNvSpPr/>
          <p:nvPr/>
        </p:nvSpPr>
        <p:spPr bwMode="auto">
          <a:xfrm>
            <a:off x="2119313" y="5006975"/>
            <a:ext cx="844550"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8" name="圆角矩形 117"/>
          <p:cNvSpPr/>
          <p:nvPr/>
        </p:nvSpPr>
        <p:spPr bwMode="auto">
          <a:xfrm>
            <a:off x="2971800" y="5000625"/>
            <a:ext cx="433388"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9" name="圆角矩形 118"/>
          <p:cNvSpPr/>
          <p:nvPr/>
        </p:nvSpPr>
        <p:spPr bwMode="auto">
          <a:xfrm>
            <a:off x="3436938" y="5006976"/>
            <a:ext cx="290512"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0" name="圆角矩形 119"/>
          <p:cNvSpPr/>
          <p:nvPr/>
        </p:nvSpPr>
        <p:spPr bwMode="auto">
          <a:xfrm>
            <a:off x="2109788" y="4657725"/>
            <a:ext cx="2259012" cy="374650"/>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smtClean="0">
                <a:solidFill>
                  <a:schemeClr val="accent5">
                    <a:lumMod val="20000"/>
                    <a:lumOff val="80000"/>
                  </a:schemeClr>
                </a:solidFill>
                <a:latin typeface="微软雅黑" panose="020B0503020204020204" pitchFamily="34" charset="-122"/>
                <a:ea typeface="微软雅黑" panose="020B0503020204020204" pitchFamily="34" charset="-122"/>
              </a:rPr>
              <a:t>测试集</a:t>
            </a:r>
            <a:endParaRPr lang="zh-CN" altLang="en-US" sz="1600"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121" name="圆角矩形 120"/>
          <p:cNvSpPr/>
          <p:nvPr/>
        </p:nvSpPr>
        <p:spPr bwMode="auto">
          <a:xfrm>
            <a:off x="3735388" y="5030788"/>
            <a:ext cx="633412"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22" name="圆角矩形 121"/>
          <p:cNvSpPr/>
          <p:nvPr/>
        </p:nvSpPr>
        <p:spPr bwMode="auto">
          <a:xfrm>
            <a:off x="2111376" y="5362575"/>
            <a:ext cx="84296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3" name="圆角矩形 122"/>
          <p:cNvSpPr/>
          <p:nvPr/>
        </p:nvSpPr>
        <p:spPr bwMode="auto">
          <a:xfrm>
            <a:off x="2963863" y="5356225"/>
            <a:ext cx="431800"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4" name="圆角矩形 123"/>
          <p:cNvSpPr/>
          <p:nvPr/>
        </p:nvSpPr>
        <p:spPr bwMode="auto">
          <a:xfrm>
            <a:off x="3429001" y="5362576"/>
            <a:ext cx="290513"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5" name="圆角矩形 124"/>
          <p:cNvSpPr/>
          <p:nvPr/>
        </p:nvSpPr>
        <p:spPr bwMode="auto">
          <a:xfrm>
            <a:off x="3727451" y="5386388"/>
            <a:ext cx="631825"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26" name="圆角矩形 125"/>
          <p:cNvSpPr/>
          <p:nvPr/>
        </p:nvSpPr>
        <p:spPr bwMode="auto">
          <a:xfrm>
            <a:off x="2111376" y="5721350"/>
            <a:ext cx="842963"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7" name="圆角矩形 126"/>
          <p:cNvSpPr/>
          <p:nvPr/>
        </p:nvSpPr>
        <p:spPr bwMode="auto">
          <a:xfrm>
            <a:off x="2963863" y="5715000"/>
            <a:ext cx="431800" cy="374650"/>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8" name="圆角矩形 127"/>
          <p:cNvSpPr/>
          <p:nvPr/>
        </p:nvSpPr>
        <p:spPr bwMode="auto">
          <a:xfrm>
            <a:off x="3429001" y="5721351"/>
            <a:ext cx="290513" cy="365125"/>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rPr>
              <a:t>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9" name="圆角矩形 128"/>
          <p:cNvSpPr/>
          <p:nvPr/>
        </p:nvSpPr>
        <p:spPr bwMode="auto">
          <a:xfrm>
            <a:off x="3727451" y="5745163"/>
            <a:ext cx="631825"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rPr>
              <a:t>目标</a:t>
            </a:r>
          </a:p>
        </p:txBody>
      </p:sp>
      <p:sp>
        <p:nvSpPr>
          <p:cNvPr id="130" name="圆角矩形 129"/>
          <p:cNvSpPr/>
          <p:nvPr/>
        </p:nvSpPr>
        <p:spPr bwMode="auto">
          <a:xfrm>
            <a:off x="7597776" y="5030788"/>
            <a:ext cx="1020763"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accent5">
                    <a:lumMod val="20000"/>
                    <a:lumOff val="80000"/>
                  </a:schemeClr>
                </a:solidFill>
                <a:latin typeface="微软雅黑" panose="020B0503020204020204" pitchFamily="34" charset="-122"/>
                <a:ea typeface="微软雅黑" panose="020B0503020204020204" pitchFamily="34" charset="-122"/>
              </a:rPr>
              <a:t>预测目标</a:t>
            </a:r>
          </a:p>
        </p:txBody>
      </p:sp>
      <p:sp>
        <p:nvSpPr>
          <p:cNvPr id="131" name="圆角矩形 130"/>
          <p:cNvSpPr/>
          <p:nvPr/>
        </p:nvSpPr>
        <p:spPr bwMode="auto">
          <a:xfrm>
            <a:off x="7589838" y="5386388"/>
            <a:ext cx="1020762"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accent5">
                    <a:lumMod val="20000"/>
                    <a:lumOff val="80000"/>
                  </a:schemeClr>
                </a:solidFill>
                <a:latin typeface="微软雅黑" panose="020B0503020204020204" pitchFamily="34" charset="-122"/>
                <a:ea typeface="微软雅黑" panose="020B0503020204020204" pitchFamily="34" charset="-122"/>
              </a:rPr>
              <a:t>预测目标</a:t>
            </a:r>
          </a:p>
        </p:txBody>
      </p:sp>
      <p:sp>
        <p:nvSpPr>
          <p:cNvPr id="132" name="圆角矩形 131"/>
          <p:cNvSpPr/>
          <p:nvPr/>
        </p:nvSpPr>
        <p:spPr bwMode="auto">
          <a:xfrm>
            <a:off x="7589838" y="5745163"/>
            <a:ext cx="1020762" cy="34131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400" dirty="0">
                <a:solidFill>
                  <a:schemeClr val="accent5">
                    <a:lumMod val="20000"/>
                    <a:lumOff val="80000"/>
                  </a:schemeClr>
                </a:solidFill>
                <a:latin typeface="微软雅黑" panose="020B0503020204020204" pitchFamily="34" charset="-122"/>
                <a:ea typeface="微软雅黑" panose="020B0503020204020204" pitchFamily="34" charset="-122"/>
              </a:rPr>
              <a:t>预测目标</a:t>
            </a:r>
          </a:p>
        </p:txBody>
      </p:sp>
      <p:sp>
        <p:nvSpPr>
          <p:cNvPr id="133" name="圆角矩形 132"/>
          <p:cNvSpPr/>
          <p:nvPr/>
        </p:nvSpPr>
        <p:spPr bwMode="auto">
          <a:xfrm>
            <a:off x="9882189" y="5108576"/>
            <a:ext cx="534987" cy="695325"/>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dirty="0">
                <a:solidFill>
                  <a:schemeClr val="accent5">
                    <a:lumMod val="20000"/>
                    <a:lumOff val="80000"/>
                  </a:schemeClr>
                </a:solidFill>
                <a:latin typeface="微软雅黑" panose="020B0503020204020204" pitchFamily="34" charset="-122"/>
                <a:ea typeface="微软雅黑" panose="020B0503020204020204" pitchFamily="34" charset="-122"/>
              </a:rPr>
              <a:t>改进</a:t>
            </a:r>
          </a:p>
        </p:txBody>
      </p:sp>
    </p:spTree>
    <p:extLst>
      <p:ext uri="{BB962C8B-B14F-4D97-AF65-F5344CB8AC3E}">
        <p14:creationId xmlns:p14="http://schemas.microsoft.com/office/powerpoint/2010/main" val="12915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542290"/>
            <a:ext cx="10131425" cy="982980"/>
          </a:xfrm>
        </p:spPr>
        <p:txBody>
          <a:bodyPr/>
          <a:lstStyle/>
          <a:p>
            <a:r>
              <a:rPr lang="zh-CN" altLang="en-US" dirty="0" smtClean="0"/>
              <a:t>机器学习算法的</a:t>
            </a:r>
            <a:r>
              <a:rPr lang="zh-CN" altLang="en-US" dirty="0" smtClean="0"/>
              <a:t>分类</a:t>
            </a:r>
            <a:endParaRPr lang="zh-CN" altLang="en-US" dirty="0"/>
          </a:p>
        </p:txBody>
      </p:sp>
      <p:sp>
        <p:nvSpPr>
          <p:cNvPr id="3" name="内容占位符 2"/>
          <p:cNvSpPr>
            <a:spLocks noGrp="1"/>
          </p:cNvSpPr>
          <p:nvPr>
            <p:ph idx="1"/>
          </p:nvPr>
        </p:nvSpPr>
        <p:spPr>
          <a:xfrm>
            <a:off x="354724" y="1408124"/>
            <a:ext cx="11376660" cy="5029835"/>
          </a:xfrm>
        </p:spPr>
        <p:txBody>
          <a:bodyPr>
            <a:normAutofit fontScale="90000" lnSpcReduction="10000"/>
          </a:bodyPr>
          <a:lstStyle/>
          <a:p>
            <a:pPr marL="0" indent="0">
              <a:buNone/>
            </a:pPr>
            <a:r>
              <a:rPr lang="en-US" altLang="zh-CN" b="1" dirty="0" smtClean="0"/>
              <a:t>1</a:t>
            </a:r>
            <a:r>
              <a:rPr lang="zh-CN" altLang="en-US" b="1" dirty="0"/>
              <a:t>、 监督式</a:t>
            </a:r>
            <a:r>
              <a:rPr lang="zh-CN" altLang="en-US" b="1" dirty="0" smtClean="0"/>
              <a:t>学习</a:t>
            </a:r>
            <a:endParaRPr lang="zh-CN" altLang="en-US" dirty="0"/>
          </a:p>
          <a:p>
            <a:pPr marL="0" indent="0">
              <a:buNone/>
            </a:pPr>
            <a:r>
              <a:rPr lang="zh-CN" altLang="en-US" dirty="0"/>
              <a:t>工作机制：用有正确答案的数据来训练算法进行机器学习。</a:t>
            </a:r>
          </a:p>
          <a:p>
            <a:pPr marL="0" indent="0">
              <a:buNone/>
            </a:pPr>
            <a:r>
              <a:rPr lang="zh-CN" altLang="en-US" dirty="0"/>
              <a:t>代表算法：回归、决策树、随机森林、</a:t>
            </a:r>
            <a:r>
              <a:rPr lang="en-US" altLang="zh-CN" dirty="0"/>
              <a:t>K – </a:t>
            </a:r>
            <a:r>
              <a:rPr lang="zh-CN" altLang="en-US" dirty="0"/>
              <a:t>近邻算法、逻辑回归，支持向量机等</a:t>
            </a:r>
            <a:r>
              <a:rPr lang="zh-CN" altLang="en-US" dirty="0" smtClean="0"/>
              <a:t>。</a:t>
            </a:r>
            <a:endParaRPr lang="zh-CN" altLang="en-US" dirty="0"/>
          </a:p>
          <a:p>
            <a:pPr marL="0" indent="0">
              <a:buNone/>
            </a:pPr>
            <a:r>
              <a:rPr lang="en-US" altLang="zh-CN" b="1" dirty="0"/>
              <a:t>2</a:t>
            </a:r>
            <a:r>
              <a:rPr lang="zh-CN" altLang="en-US" b="1" dirty="0"/>
              <a:t>、非监督式</a:t>
            </a:r>
            <a:r>
              <a:rPr lang="zh-CN" altLang="en-US" b="1" dirty="0" smtClean="0"/>
              <a:t>学习</a:t>
            </a:r>
            <a:endParaRPr lang="zh-CN" altLang="en-US" dirty="0"/>
          </a:p>
          <a:p>
            <a:pPr marL="0" indent="0">
              <a:buNone/>
            </a:pPr>
            <a:r>
              <a:rPr lang="zh-CN" altLang="en-US" dirty="0"/>
              <a:t>工作机制：训练数据没有标签或者答案，目的是找出数据内部的关联和模式，趋势。</a:t>
            </a:r>
          </a:p>
          <a:p>
            <a:pPr marL="0" indent="0">
              <a:buNone/>
            </a:pPr>
            <a:r>
              <a:rPr lang="zh-CN" altLang="en-US" dirty="0">
                <a:sym typeface="+mn-ea"/>
              </a:rPr>
              <a:t>代表算法</a:t>
            </a:r>
            <a:r>
              <a:rPr lang="zh-CN" altLang="en-US" dirty="0"/>
              <a:t>：关联算法和 </a:t>
            </a:r>
            <a:r>
              <a:rPr lang="zh-CN" altLang="en-US" dirty="0" smtClean="0"/>
              <a:t>聚类算法。</a:t>
            </a:r>
            <a:endParaRPr lang="zh-CN" altLang="en-US" dirty="0"/>
          </a:p>
          <a:p>
            <a:pPr marL="0" indent="0">
              <a:buNone/>
            </a:pPr>
            <a:r>
              <a:rPr lang="en-US" altLang="zh-CN" b="1" dirty="0" smtClean="0"/>
              <a:t>3.  </a:t>
            </a:r>
            <a:r>
              <a:rPr lang="zh-CN" altLang="en-US" b="1" dirty="0"/>
              <a:t>半监督学习</a:t>
            </a:r>
          </a:p>
          <a:p>
            <a:r>
              <a:rPr lang="zh-CN" altLang="en-US" dirty="0" smtClean="0"/>
              <a:t>工作机制</a:t>
            </a:r>
            <a:r>
              <a:rPr lang="zh-CN" altLang="en-US" sz="2000" dirty="0"/>
              <a:t>结合（少量的）标定训练数据和（大量的）未标定数据来进行学习</a:t>
            </a:r>
            <a:endParaRPr lang="en-US" altLang="zh-CN" sz="2000" dirty="0"/>
          </a:p>
          <a:p>
            <a:pPr marL="0" indent="0">
              <a:buNone/>
            </a:pPr>
            <a:r>
              <a:rPr lang="zh-CN" altLang="en-US" dirty="0" smtClean="0">
                <a:sym typeface="+mn-ea"/>
              </a:rPr>
              <a:t>代表</a:t>
            </a:r>
            <a:r>
              <a:rPr lang="zh-CN" altLang="en-US" dirty="0">
                <a:sym typeface="+mn-ea"/>
              </a:rPr>
              <a:t>算法</a:t>
            </a:r>
            <a:r>
              <a:rPr lang="zh-CN" altLang="en-US" dirty="0"/>
              <a:t>： </a:t>
            </a:r>
            <a:r>
              <a:rPr lang="en-US" altLang="zh-CN" dirty="0"/>
              <a:t>GANs(</a:t>
            </a:r>
            <a:r>
              <a:rPr lang="zh-CN" altLang="en-US" dirty="0"/>
              <a:t>生成式对抗网络算法</a:t>
            </a:r>
            <a:r>
              <a:rPr lang="en-US" altLang="zh-CN" dirty="0" smtClean="0"/>
              <a:t>)</a:t>
            </a:r>
          </a:p>
          <a:p>
            <a:pPr marL="0" indent="0">
              <a:buNone/>
            </a:pPr>
            <a:r>
              <a:rPr lang="en-US" altLang="zh-CN" b="1" dirty="0" smtClean="0"/>
              <a:t>4</a:t>
            </a:r>
            <a:r>
              <a:rPr lang="zh-CN" altLang="en-US" b="1" dirty="0" smtClean="0"/>
              <a:t>、</a:t>
            </a:r>
            <a:r>
              <a:rPr lang="zh-CN" altLang="en-US" b="1" dirty="0"/>
              <a:t>强化学习</a:t>
            </a:r>
            <a:endParaRPr lang="zh-CN" altLang="en-US" dirty="0"/>
          </a:p>
          <a:p>
            <a:pPr marL="0" indent="0">
              <a:buNone/>
            </a:pPr>
            <a:r>
              <a:rPr lang="zh-CN" altLang="en-US" dirty="0"/>
              <a:t>工作机制：给予算法一个不断试错，并具有奖励机制的场景，最终使算法找到最佳路径或者策略。</a:t>
            </a:r>
          </a:p>
          <a:p>
            <a:pPr marL="0" indent="0">
              <a:buNone/>
            </a:pPr>
            <a:r>
              <a:rPr lang="zh-CN" altLang="en-US" dirty="0">
                <a:sym typeface="+mn-ea"/>
              </a:rPr>
              <a:t>代表算法</a:t>
            </a:r>
            <a:r>
              <a:rPr lang="zh-CN" altLang="en-US" dirty="0"/>
              <a:t>：马尔可夫决策过程，</a:t>
            </a:r>
            <a:r>
              <a:rPr lang="en-US" altLang="zh-CN" dirty="0" err="1"/>
              <a:t>AlphaGo+Zero</a:t>
            </a:r>
            <a:r>
              <a:rPr lang="en-US" altLang="zh-CN" dirty="0"/>
              <a:t>, </a:t>
            </a:r>
            <a:r>
              <a:rPr lang="zh-CN" altLang="en-US" dirty="0"/>
              <a:t>蒙特卡洛算法</a:t>
            </a:r>
          </a:p>
          <a:p>
            <a:pPr marL="0" indent="0">
              <a:buNone/>
            </a:pPr>
            <a:endParaRPr lang="zh-CN" altLang="en-US" dirty="0"/>
          </a:p>
          <a:p>
            <a:endParaRPr lang="zh-CN" altLang="en-US" dirty="0"/>
          </a:p>
        </p:txBody>
      </p:sp>
    </p:spTree>
    <p:extLst>
      <p:ext uri="{BB962C8B-B14F-4D97-AF65-F5344CB8AC3E}">
        <p14:creationId xmlns:p14="http://schemas.microsoft.com/office/powerpoint/2010/main" val="20090533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bwMode="auto">
          <a:xfrm>
            <a:off x="7321962" y="3192211"/>
            <a:ext cx="2520280"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监督学习算法</a:t>
            </a:r>
          </a:p>
        </p:txBody>
      </p:sp>
      <p:sp>
        <p:nvSpPr>
          <p:cNvPr id="23" name="圆角矩形 22"/>
          <p:cNvSpPr/>
          <p:nvPr/>
        </p:nvSpPr>
        <p:spPr bwMode="auto">
          <a:xfrm>
            <a:off x="4225619" y="2568426"/>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bwMode="auto">
          <a:xfrm>
            <a:off x="5516827" y="2568426"/>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cxnSp>
        <p:nvCxnSpPr>
          <p:cNvPr id="28" name="肘形连接符 27"/>
          <p:cNvCxnSpPr>
            <a:stCxn id="24" idx="3"/>
            <a:endCxn id="22" idx="1"/>
          </p:cNvCxnSpPr>
          <p:nvPr/>
        </p:nvCxnSpPr>
        <p:spPr bwMode="auto">
          <a:xfrm>
            <a:off x="6745898" y="2857868"/>
            <a:ext cx="576065" cy="623785"/>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41" name="圆角矩形 40"/>
          <p:cNvSpPr/>
          <p:nvPr/>
        </p:nvSpPr>
        <p:spPr bwMode="auto">
          <a:xfrm>
            <a:off x="2351584" y="1844824"/>
            <a:ext cx="4392488"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训练集</a:t>
            </a:r>
          </a:p>
        </p:txBody>
      </p:sp>
      <p:cxnSp>
        <p:nvCxnSpPr>
          <p:cNvPr id="34" name="直接连接符 33"/>
          <p:cNvCxnSpPr>
            <a:stCxn id="23" idx="3"/>
            <a:endCxn id="24" idx="1"/>
          </p:cNvCxnSpPr>
          <p:nvPr/>
        </p:nvCxnSpPr>
        <p:spPr bwMode="auto">
          <a:xfrm>
            <a:off x="5449751" y="2857867"/>
            <a:ext cx="6707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5" name="圆角矩形 44"/>
          <p:cNvSpPr/>
          <p:nvPr/>
        </p:nvSpPr>
        <p:spPr bwMode="auto">
          <a:xfrm>
            <a:off x="4225619" y="3186231"/>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6" name="圆角矩形 45"/>
          <p:cNvSpPr/>
          <p:nvPr/>
        </p:nvSpPr>
        <p:spPr bwMode="auto">
          <a:xfrm>
            <a:off x="5516827" y="3193301"/>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cxnSp>
        <p:nvCxnSpPr>
          <p:cNvPr id="47" name="直接连接符 46"/>
          <p:cNvCxnSpPr>
            <a:stCxn id="45" idx="3"/>
            <a:endCxn id="46" idx="1"/>
          </p:cNvCxnSpPr>
          <p:nvPr/>
        </p:nvCxnSpPr>
        <p:spPr bwMode="auto">
          <a:xfrm>
            <a:off x="5449751" y="3475672"/>
            <a:ext cx="67076" cy="707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肘形连接符 48"/>
          <p:cNvCxnSpPr>
            <a:stCxn id="46" idx="3"/>
            <a:endCxn id="22" idx="1"/>
          </p:cNvCxnSpPr>
          <p:nvPr/>
        </p:nvCxnSpPr>
        <p:spPr bwMode="auto">
          <a:xfrm flipV="1">
            <a:off x="6745898" y="3481652"/>
            <a:ext cx="576065" cy="1090"/>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2" name="圆角矩形 51"/>
          <p:cNvSpPr/>
          <p:nvPr/>
        </p:nvSpPr>
        <p:spPr bwMode="auto">
          <a:xfrm>
            <a:off x="4223794" y="3810015"/>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3" name="圆角矩形 52"/>
          <p:cNvSpPr/>
          <p:nvPr/>
        </p:nvSpPr>
        <p:spPr bwMode="auto">
          <a:xfrm>
            <a:off x="5517082" y="3810015"/>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cxnSp>
        <p:nvCxnSpPr>
          <p:cNvPr id="54" name="直接连接符 53"/>
          <p:cNvCxnSpPr>
            <a:stCxn id="52" idx="3"/>
            <a:endCxn id="53" idx="1"/>
          </p:cNvCxnSpPr>
          <p:nvPr/>
        </p:nvCxnSpPr>
        <p:spPr bwMode="auto">
          <a:xfrm>
            <a:off x="5447926" y="4099456"/>
            <a:ext cx="691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肘形连接符 54"/>
          <p:cNvCxnSpPr>
            <a:stCxn id="53" idx="3"/>
            <a:endCxn id="22" idx="1"/>
          </p:cNvCxnSpPr>
          <p:nvPr/>
        </p:nvCxnSpPr>
        <p:spPr bwMode="auto">
          <a:xfrm flipV="1">
            <a:off x="6746152" y="3481652"/>
            <a:ext cx="575810" cy="617804"/>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8" name="圆角矩形 57"/>
          <p:cNvSpPr/>
          <p:nvPr/>
        </p:nvSpPr>
        <p:spPr bwMode="auto">
          <a:xfrm>
            <a:off x="2351585" y="2568426"/>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9" name="圆角矩形 58"/>
          <p:cNvSpPr/>
          <p:nvPr/>
        </p:nvSpPr>
        <p:spPr bwMode="auto">
          <a:xfrm>
            <a:off x="2351585" y="3211672"/>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2351584" y="3854918"/>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3520446" y="2566645"/>
            <a:ext cx="800219" cy="461665"/>
          </a:xfrm>
          <a:prstGeom prst="rect">
            <a:avLst/>
          </a:prstGeom>
          <a:noFill/>
        </p:spPr>
        <p:txBody>
          <a:bodyPr wrap="none" rtlCol="0">
            <a:spAutoFit/>
          </a:bodyPr>
          <a:lstStyle/>
          <a:p>
            <a:r>
              <a:rPr lang="en-US" altLang="zh-CN" sz="2400" dirty="0"/>
              <a:t>……</a:t>
            </a:r>
            <a:endParaRPr lang="zh-CN" altLang="en-US" sz="2400" dirty="0"/>
          </a:p>
        </p:txBody>
      </p:sp>
      <p:sp>
        <p:nvSpPr>
          <p:cNvPr id="64" name="文本框 63"/>
          <p:cNvSpPr txBox="1"/>
          <p:nvPr/>
        </p:nvSpPr>
        <p:spPr>
          <a:xfrm>
            <a:off x="3500559" y="3193302"/>
            <a:ext cx="800219"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p:cNvSpPr txBox="1"/>
          <p:nvPr/>
        </p:nvSpPr>
        <p:spPr>
          <a:xfrm>
            <a:off x="3498389" y="3807367"/>
            <a:ext cx="800219" cy="461665"/>
          </a:xfrm>
          <a:prstGeom prst="rect">
            <a:avLst/>
          </a:prstGeom>
          <a:noFill/>
        </p:spPr>
        <p:txBody>
          <a:bodyPr wrap="none" rtlCol="0">
            <a:spAutoFit/>
          </a:bodyPr>
          <a:lstStyle/>
          <a:p>
            <a:r>
              <a:rPr lang="en-US" altLang="zh-CN" sz="2400" dirty="0"/>
              <a:t>……</a:t>
            </a:r>
            <a:endParaRPr lang="zh-CN" altLang="en-US" sz="2400" dirty="0"/>
          </a:p>
        </p:txBody>
      </p:sp>
      <p:sp>
        <p:nvSpPr>
          <p:cNvPr id="69" name="文本框 68"/>
          <p:cNvSpPr txBox="1"/>
          <p:nvPr/>
        </p:nvSpPr>
        <p:spPr>
          <a:xfrm>
            <a:off x="3086514" y="795248"/>
            <a:ext cx="4860626" cy="584775"/>
          </a:xfrm>
          <a:prstGeom prst="rect">
            <a:avLst/>
          </a:prstGeom>
          <a:noFill/>
        </p:spPr>
        <p:txBody>
          <a:bodyPr wrap="none" rtlCol="0">
            <a:spAutoFit/>
          </a:bodyPr>
          <a:lstStyle/>
          <a:p>
            <a:pPr algn="ctr"/>
            <a:r>
              <a:rPr lang="zh-CN" altLang="en-US" sz="3200" dirty="0">
                <a:latin typeface="微软雅黑 Light" panose="020B0502040204020203" pitchFamily="34" charset="-122"/>
                <a:ea typeface="微软雅黑 Light" panose="020B0502040204020203" pitchFamily="34" charset="-122"/>
              </a:rPr>
              <a:t>监督学习算法：训练</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学习</a:t>
            </a:r>
          </a:p>
        </p:txBody>
      </p:sp>
      <p:graphicFrame>
        <p:nvGraphicFramePr>
          <p:cNvPr id="26" name="表格 25"/>
          <p:cNvGraphicFramePr>
            <a:graphicFrameLocks noGrp="1"/>
          </p:cNvGraphicFramePr>
          <p:nvPr>
            <p:extLst/>
          </p:nvPr>
        </p:nvGraphicFramePr>
        <p:xfrm>
          <a:off x="2711624" y="4581128"/>
          <a:ext cx="3810000" cy="1249680"/>
        </p:xfrm>
        <a:graphic>
          <a:graphicData uri="http://schemas.openxmlformats.org/drawingml/2006/table">
            <a:tbl>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209550">
                <a:tc>
                  <a:txBody>
                    <a:bodyPr/>
                    <a:lstStyle/>
                    <a:p>
                      <a:pPr algn="l"/>
                      <a:r>
                        <a:rPr lang="zh-CN" altLang="en-US" dirty="0" smtClean="0">
                          <a:solidFill>
                            <a:schemeClr val="tx1"/>
                          </a:solidFill>
                          <a:effectLst/>
                          <a:latin typeface="微软雅黑 Light" panose="020B0502040204020203" pitchFamily="34" charset="-122"/>
                          <a:ea typeface="微软雅黑 Light" panose="020B0502040204020203" pitchFamily="34" charset="-122"/>
                        </a:rPr>
                        <a:t>身高</a:t>
                      </a:r>
                      <a:endParaRPr lang="zh-CN" altLang="en-US"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latin typeface="微软雅黑 Light" panose="020B0502040204020203" pitchFamily="34" charset="-122"/>
                          <a:ea typeface="微软雅黑 Light" panose="020B0502040204020203" pitchFamily="34" charset="-122"/>
                        </a:rPr>
                        <a:t>发长</a:t>
                      </a:r>
                      <a:endParaRPr lang="zh-CN" altLang="en-US"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latin typeface="微软雅黑 Light" panose="020B0502040204020203" pitchFamily="34" charset="-122"/>
                          <a:ea typeface="微软雅黑 Light" panose="020B0502040204020203" pitchFamily="34" charset="-122"/>
                        </a:rPr>
                        <a:t>抽烟</a:t>
                      </a:r>
                      <a:endParaRPr lang="zh-CN" altLang="en-US"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bg1"/>
                          </a:solidFill>
                          <a:effectLst/>
                          <a:latin typeface="微软雅黑 Light" panose="020B0502040204020203" pitchFamily="34" charset="-122"/>
                          <a:ea typeface="微软雅黑 Light" panose="020B0502040204020203" pitchFamily="34" charset="-122"/>
                        </a:rPr>
                        <a:t>性别</a:t>
                      </a:r>
                      <a:endParaRPr lang="zh-CN" altLang="en-US" dirty="0">
                        <a:solidFill>
                          <a:schemeClr val="bg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09550">
                <a:tc>
                  <a:txBody>
                    <a:bodyPr/>
                    <a:lstStyle/>
                    <a:p>
                      <a:pPr algn="l"/>
                      <a:r>
                        <a:rPr lang="en-US" altLang="zh-CN" dirty="0" smtClean="0">
                          <a:solidFill>
                            <a:schemeClr val="tx1"/>
                          </a:solidFill>
                          <a:effectLst/>
                        </a:rPr>
                        <a:t>1.88</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dirty="0" smtClean="0">
                          <a:solidFill>
                            <a:schemeClr val="tx1"/>
                          </a:solidFill>
                          <a:effectLst/>
                        </a:rPr>
                        <a:t>1.4cm</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rPr>
                        <a:t>是</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bg1"/>
                          </a:solidFill>
                          <a:effectLst/>
                        </a:rPr>
                        <a:t>男</a:t>
                      </a:r>
                      <a:endParaRPr lang="en-US" altLang="zh-CN" dirty="0">
                        <a:solidFill>
                          <a:schemeClr val="bg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156210">
                <a:tc>
                  <a:txBody>
                    <a:bodyPr/>
                    <a:lstStyle/>
                    <a:p>
                      <a:pPr algn="l"/>
                      <a:r>
                        <a:rPr lang="en-US" altLang="zh-CN" dirty="0" smtClean="0">
                          <a:solidFill>
                            <a:schemeClr val="tx1"/>
                          </a:solidFill>
                          <a:effectLst/>
                        </a:rPr>
                        <a:t>1.66</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dirty="0" smtClean="0">
                          <a:solidFill>
                            <a:schemeClr val="tx1"/>
                          </a:solidFill>
                          <a:effectLst/>
                        </a:rPr>
                        <a:t>15.3cm</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rPr>
                        <a:t>否</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bg1"/>
                          </a:solidFill>
                          <a:effectLst/>
                        </a:rPr>
                        <a:t>女</a:t>
                      </a:r>
                      <a:endParaRPr lang="en-US" altLang="zh-CN" dirty="0" smtClean="0">
                        <a:solidFill>
                          <a:schemeClr val="bg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156210">
                <a:tc>
                  <a:txBody>
                    <a:bodyPr/>
                    <a:lstStyle/>
                    <a:p>
                      <a:pPr algn="l"/>
                      <a:r>
                        <a:rPr lang="en-US" altLang="zh-CN" dirty="0" smtClean="0">
                          <a:solidFill>
                            <a:schemeClr val="tx1"/>
                          </a:solidFill>
                          <a:effectLst/>
                        </a:rPr>
                        <a:t>1.78</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dirty="0" smtClean="0">
                          <a:solidFill>
                            <a:schemeClr val="tx1"/>
                          </a:solidFill>
                          <a:effectLst/>
                        </a:rPr>
                        <a:t>22.6cm</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rPr>
                        <a:t>否</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bg1"/>
                          </a:solidFill>
                          <a:effectLst/>
                        </a:rPr>
                        <a:t>女</a:t>
                      </a:r>
                      <a:endParaRPr lang="en-US" altLang="zh-CN" dirty="0" smtClean="0">
                        <a:solidFill>
                          <a:schemeClr val="bg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60773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bwMode="auto">
          <a:xfrm>
            <a:off x="5771098" y="3265309"/>
            <a:ext cx="2520280" cy="578882"/>
          </a:xfrm>
          <a:prstGeom prst="roundRect">
            <a:avLst/>
          </a:prstGeom>
          <a:solidFill>
            <a:srgbClr val="FF5050"/>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监督学习算法</a:t>
            </a:r>
          </a:p>
        </p:txBody>
      </p:sp>
      <p:sp>
        <p:nvSpPr>
          <p:cNvPr id="20" name="圆角矩形 19"/>
          <p:cNvSpPr/>
          <p:nvPr/>
        </p:nvSpPr>
        <p:spPr bwMode="auto">
          <a:xfrm>
            <a:off x="3989411" y="2640434"/>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25" name="肘形连接符 24"/>
          <p:cNvCxnSpPr>
            <a:stCxn id="20" idx="3"/>
            <a:endCxn id="19" idx="1"/>
          </p:cNvCxnSpPr>
          <p:nvPr/>
        </p:nvCxnSpPr>
        <p:spPr bwMode="auto">
          <a:xfrm>
            <a:off x="5213544" y="2929876"/>
            <a:ext cx="557555" cy="624875"/>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圆角矩形 25"/>
          <p:cNvSpPr/>
          <p:nvPr/>
        </p:nvSpPr>
        <p:spPr bwMode="auto">
          <a:xfrm>
            <a:off x="2115377" y="1916832"/>
            <a:ext cx="3098167"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测试集</a:t>
            </a:r>
          </a:p>
        </p:txBody>
      </p:sp>
      <p:sp>
        <p:nvSpPr>
          <p:cNvPr id="29" name="圆角矩形 28"/>
          <p:cNvSpPr/>
          <p:nvPr/>
        </p:nvSpPr>
        <p:spPr bwMode="auto">
          <a:xfrm>
            <a:off x="3989411" y="3258239"/>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32" name="肘形连接符 31"/>
          <p:cNvCxnSpPr>
            <a:stCxn id="29" idx="3"/>
            <a:endCxn id="19" idx="1"/>
          </p:cNvCxnSpPr>
          <p:nvPr/>
        </p:nvCxnSpPr>
        <p:spPr bwMode="auto">
          <a:xfrm>
            <a:off x="5213544" y="3547680"/>
            <a:ext cx="557555" cy="7070"/>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圆角矩形 32"/>
          <p:cNvSpPr/>
          <p:nvPr/>
        </p:nvSpPr>
        <p:spPr bwMode="auto">
          <a:xfrm>
            <a:off x="3987586" y="3882023"/>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37" name="肘形连接符 36"/>
          <p:cNvCxnSpPr>
            <a:stCxn id="33" idx="3"/>
            <a:endCxn id="19" idx="1"/>
          </p:cNvCxnSpPr>
          <p:nvPr/>
        </p:nvCxnSpPr>
        <p:spPr bwMode="auto">
          <a:xfrm flipV="1">
            <a:off x="5211718" y="3554750"/>
            <a:ext cx="559380" cy="616714"/>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圆角矩形 37"/>
          <p:cNvSpPr/>
          <p:nvPr/>
        </p:nvSpPr>
        <p:spPr bwMode="auto">
          <a:xfrm>
            <a:off x="2115377" y="2640434"/>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2115377" y="3283680"/>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2115376" y="3926926"/>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3284238" y="2638653"/>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3" name="文本框 42"/>
          <p:cNvSpPr txBox="1"/>
          <p:nvPr/>
        </p:nvSpPr>
        <p:spPr>
          <a:xfrm>
            <a:off x="3264351" y="3265310"/>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p:cNvSpPr txBox="1"/>
          <p:nvPr/>
        </p:nvSpPr>
        <p:spPr>
          <a:xfrm>
            <a:off x="3262181" y="3879375"/>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8" name="圆角矩形 47"/>
          <p:cNvSpPr/>
          <p:nvPr/>
        </p:nvSpPr>
        <p:spPr bwMode="auto">
          <a:xfrm>
            <a:off x="8797865" y="1927082"/>
            <a:ext cx="1228815"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结果</a:t>
            </a:r>
          </a:p>
        </p:txBody>
      </p:sp>
      <p:sp>
        <p:nvSpPr>
          <p:cNvPr id="50" name="圆角矩形 49"/>
          <p:cNvSpPr/>
          <p:nvPr/>
        </p:nvSpPr>
        <p:spPr bwMode="auto">
          <a:xfrm>
            <a:off x="8797609" y="2644818"/>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sp>
        <p:nvSpPr>
          <p:cNvPr id="51" name="圆角矩形 50"/>
          <p:cNvSpPr/>
          <p:nvPr/>
        </p:nvSpPr>
        <p:spPr bwMode="auto">
          <a:xfrm>
            <a:off x="8797609" y="3261202"/>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sp>
        <p:nvSpPr>
          <p:cNvPr id="56" name="圆角矩形 55"/>
          <p:cNvSpPr/>
          <p:nvPr/>
        </p:nvSpPr>
        <p:spPr bwMode="auto">
          <a:xfrm>
            <a:off x="8797864" y="3879374"/>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cxnSp>
        <p:nvCxnSpPr>
          <p:cNvPr id="3" name="肘形连接符 2"/>
          <p:cNvCxnSpPr>
            <a:stCxn id="19" idx="3"/>
            <a:endCxn id="50" idx="1"/>
          </p:cNvCxnSpPr>
          <p:nvPr/>
        </p:nvCxnSpPr>
        <p:spPr bwMode="auto">
          <a:xfrm flipV="1">
            <a:off x="8291379" y="2934260"/>
            <a:ext cx="506231" cy="620491"/>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7" name="肘形连接符 56"/>
          <p:cNvCxnSpPr>
            <a:stCxn id="19" idx="3"/>
            <a:endCxn id="51" idx="1"/>
          </p:cNvCxnSpPr>
          <p:nvPr/>
        </p:nvCxnSpPr>
        <p:spPr bwMode="auto">
          <a:xfrm flipV="1">
            <a:off x="8291379" y="3550644"/>
            <a:ext cx="506231" cy="4107"/>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8" name="肘形连接符 57"/>
          <p:cNvCxnSpPr>
            <a:stCxn id="19" idx="3"/>
            <a:endCxn id="56" idx="1"/>
          </p:cNvCxnSpPr>
          <p:nvPr/>
        </p:nvCxnSpPr>
        <p:spPr bwMode="auto">
          <a:xfrm>
            <a:off x="8291378" y="3554751"/>
            <a:ext cx="506486" cy="614065"/>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0" name="文本框 69"/>
          <p:cNvSpPr txBox="1"/>
          <p:nvPr/>
        </p:nvSpPr>
        <p:spPr>
          <a:xfrm>
            <a:off x="3786877" y="823100"/>
            <a:ext cx="4339651"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监督学习算法：预测</a:t>
            </a:r>
          </a:p>
        </p:txBody>
      </p:sp>
      <p:graphicFrame>
        <p:nvGraphicFramePr>
          <p:cNvPr id="27" name="表格 26"/>
          <p:cNvGraphicFramePr>
            <a:graphicFrameLocks noGrp="1"/>
          </p:cNvGraphicFramePr>
          <p:nvPr>
            <p:extLst/>
          </p:nvPr>
        </p:nvGraphicFramePr>
        <p:xfrm>
          <a:off x="2316492" y="4572839"/>
          <a:ext cx="2857500" cy="1249680"/>
        </p:xfrm>
        <a:graphic>
          <a:graphicData uri="http://schemas.openxmlformats.org/drawingml/2006/table">
            <a:tbl>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09550">
                <a:tc>
                  <a:txBody>
                    <a:bodyPr/>
                    <a:lstStyle/>
                    <a:p>
                      <a:pPr algn="l"/>
                      <a:r>
                        <a:rPr lang="zh-CN" altLang="en-US" dirty="0" smtClean="0">
                          <a:solidFill>
                            <a:schemeClr val="tx1"/>
                          </a:solidFill>
                          <a:effectLst/>
                          <a:latin typeface="微软雅黑 Light" panose="020B0502040204020203" pitchFamily="34" charset="-122"/>
                          <a:ea typeface="微软雅黑 Light" panose="020B0502040204020203" pitchFamily="34" charset="-122"/>
                        </a:rPr>
                        <a:t>身高</a:t>
                      </a:r>
                      <a:endParaRPr lang="zh-CN" altLang="en-US"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latin typeface="微软雅黑 Light" panose="020B0502040204020203" pitchFamily="34" charset="-122"/>
                          <a:ea typeface="微软雅黑 Light" panose="020B0502040204020203" pitchFamily="34" charset="-122"/>
                        </a:rPr>
                        <a:t>发长</a:t>
                      </a:r>
                      <a:endParaRPr lang="zh-CN" altLang="en-US"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latin typeface="微软雅黑 Light" panose="020B0502040204020203" pitchFamily="34" charset="-122"/>
                          <a:ea typeface="微软雅黑 Light" panose="020B0502040204020203" pitchFamily="34" charset="-122"/>
                        </a:rPr>
                        <a:t>抽烟</a:t>
                      </a:r>
                      <a:endParaRPr lang="zh-CN" altLang="en-US"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09550">
                <a:tc>
                  <a:txBody>
                    <a:bodyPr/>
                    <a:lstStyle/>
                    <a:p>
                      <a:pPr algn="l"/>
                      <a:r>
                        <a:rPr lang="en-US" altLang="zh-CN" dirty="0" smtClean="0">
                          <a:solidFill>
                            <a:schemeClr val="tx1"/>
                          </a:solidFill>
                          <a:effectLst/>
                        </a:rPr>
                        <a:t>1.66</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dirty="0" smtClean="0">
                          <a:solidFill>
                            <a:schemeClr val="tx1"/>
                          </a:solidFill>
                          <a:effectLst/>
                        </a:rPr>
                        <a:t>0cm</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rPr>
                        <a:t>是</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56210">
                <a:tc>
                  <a:txBody>
                    <a:bodyPr/>
                    <a:lstStyle/>
                    <a:p>
                      <a:pPr algn="l"/>
                      <a:r>
                        <a:rPr lang="en-US" altLang="zh-CN" dirty="0" smtClean="0">
                          <a:solidFill>
                            <a:schemeClr val="tx1"/>
                          </a:solidFill>
                          <a:effectLst/>
                        </a:rPr>
                        <a:t>1.76</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dirty="0" smtClean="0">
                          <a:solidFill>
                            <a:schemeClr val="tx1"/>
                          </a:solidFill>
                          <a:effectLst/>
                        </a:rPr>
                        <a:t>5.1cm</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rPr>
                        <a:t>否</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56210">
                <a:tc>
                  <a:txBody>
                    <a:bodyPr/>
                    <a:lstStyle/>
                    <a:p>
                      <a:pPr algn="l"/>
                      <a:r>
                        <a:rPr lang="en-US" altLang="zh-CN" dirty="0" smtClean="0">
                          <a:solidFill>
                            <a:schemeClr val="tx1"/>
                          </a:solidFill>
                          <a:effectLst/>
                        </a:rPr>
                        <a:t>1.55</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dirty="0" smtClean="0">
                          <a:solidFill>
                            <a:schemeClr val="tx1"/>
                          </a:solidFill>
                          <a:effectLst/>
                        </a:rPr>
                        <a:t>14.4cm</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dirty="0" smtClean="0">
                          <a:solidFill>
                            <a:schemeClr val="tx1"/>
                          </a:solidFill>
                          <a:effectLst/>
                        </a:rPr>
                        <a:t>否</a:t>
                      </a:r>
                      <a:endParaRPr lang="en-US" altLang="zh-CN" dirty="0">
                        <a:solidFill>
                          <a:schemeClr val="tx1"/>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2" name="表格 1"/>
          <p:cNvGraphicFramePr>
            <a:graphicFrameLocks noGrp="1"/>
          </p:cNvGraphicFramePr>
          <p:nvPr>
            <p:extLst/>
          </p:nvPr>
        </p:nvGraphicFramePr>
        <p:xfrm>
          <a:off x="8976320" y="4569506"/>
          <a:ext cx="952500" cy="1249680"/>
        </p:xfrm>
        <a:graphic>
          <a:graphicData uri="http://schemas.openxmlformats.org/drawingml/2006/table">
            <a:tbl>
              <a:tblPr/>
              <a:tblGrid>
                <a:gridCol w="952500">
                  <a:extLst>
                    <a:ext uri="{9D8B030D-6E8A-4147-A177-3AD203B41FA5}">
                      <a16:colId xmlns:a16="http://schemas.microsoft.com/office/drawing/2014/main" val="20000"/>
                    </a:ext>
                  </a:extLst>
                </a:gridCol>
              </a:tblGrid>
              <a:tr h="209550">
                <a:tc>
                  <a:txBody>
                    <a:bodyPr/>
                    <a:lstStyle/>
                    <a:p>
                      <a:pPr algn="l"/>
                      <a:r>
                        <a:rPr lang="zh-CN" altLang="en-US" dirty="0" smtClean="0">
                          <a:solidFill>
                            <a:srgbClr val="333333"/>
                          </a:solidFill>
                          <a:effectLst/>
                          <a:latin typeface="微软雅黑 Light" panose="020B0502040204020203" pitchFamily="34" charset="-122"/>
                          <a:ea typeface="微软雅黑 Light" panose="020B0502040204020203" pitchFamily="34" charset="-122"/>
                        </a:rPr>
                        <a:t>性别</a:t>
                      </a:r>
                      <a:endParaRPr lang="zh-CN" altLang="en-US" dirty="0">
                        <a:solidFill>
                          <a:srgbClr val="333333"/>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09550">
                <a:tc>
                  <a:txBody>
                    <a:bodyPr/>
                    <a:lstStyle/>
                    <a:p>
                      <a:pPr algn="l"/>
                      <a:r>
                        <a:rPr lang="zh-CN" altLang="en-US" dirty="0" smtClean="0">
                          <a:solidFill>
                            <a:srgbClr val="333333"/>
                          </a:solidFill>
                          <a:effectLst/>
                        </a:rPr>
                        <a:t>男</a:t>
                      </a:r>
                      <a:endParaRPr lang="en-US" altLang="zh-CN" dirty="0">
                        <a:solidFill>
                          <a:srgbClr val="333333"/>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156210">
                <a:tc>
                  <a:txBody>
                    <a:bodyPr/>
                    <a:lstStyle/>
                    <a:p>
                      <a:pPr algn="l"/>
                      <a:r>
                        <a:rPr lang="zh-CN" altLang="en-US" dirty="0" smtClean="0">
                          <a:solidFill>
                            <a:srgbClr val="333333"/>
                          </a:solidFill>
                          <a:effectLst/>
                        </a:rPr>
                        <a:t>男</a:t>
                      </a:r>
                      <a:endParaRPr lang="en-US" altLang="zh-CN" dirty="0" smtClean="0">
                        <a:solidFill>
                          <a:srgbClr val="333333"/>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156210">
                <a:tc>
                  <a:txBody>
                    <a:bodyPr/>
                    <a:lstStyle/>
                    <a:p>
                      <a:pPr algn="l"/>
                      <a:r>
                        <a:rPr lang="zh-CN" altLang="en-US" dirty="0" smtClean="0">
                          <a:solidFill>
                            <a:srgbClr val="333333"/>
                          </a:solidFill>
                          <a:effectLst/>
                        </a:rPr>
                        <a:t>女</a:t>
                      </a:r>
                      <a:endParaRPr lang="en-US" altLang="zh-CN" dirty="0" smtClean="0">
                        <a:solidFill>
                          <a:srgbClr val="333333"/>
                        </a:solidFill>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621443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bwMode="auto">
          <a:xfrm>
            <a:off x="4471440" y="2813757"/>
            <a:ext cx="2520280" cy="578882"/>
          </a:xfrm>
          <a:prstGeom prst="roundRect">
            <a:avLst/>
          </a:prstGeom>
          <a:solidFill>
            <a:srgbClr val="FF5050"/>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smtClean="0">
                <a:solidFill>
                  <a:schemeClr val="bg1"/>
                </a:solidFill>
                <a:latin typeface="微软雅黑" panose="020B0503020204020204" pitchFamily="34" charset="-122"/>
                <a:ea typeface="微软雅黑" panose="020B0503020204020204" pitchFamily="34" charset="-122"/>
              </a:rPr>
              <a:t>分类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2715415" y="2815539"/>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25" name="肘形连接符 24"/>
          <p:cNvCxnSpPr>
            <a:stCxn id="20" idx="3"/>
            <a:endCxn id="19" idx="1"/>
          </p:cNvCxnSpPr>
          <p:nvPr/>
        </p:nvCxnSpPr>
        <p:spPr bwMode="auto">
          <a:xfrm flipV="1">
            <a:off x="3939548" y="3103198"/>
            <a:ext cx="531893" cy="1782"/>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圆角矩形 25"/>
          <p:cNvSpPr/>
          <p:nvPr/>
        </p:nvSpPr>
        <p:spPr bwMode="auto">
          <a:xfrm>
            <a:off x="841381" y="2091937"/>
            <a:ext cx="3098167"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测试集</a:t>
            </a:r>
          </a:p>
        </p:txBody>
      </p:sp>
      <p:sp>
        <p:nvSpPr>
          <p:cNvPr id="38" name="圆角矩形 37"/>
          <p:cNvSpPr/>
          <p:nvPr/>
        </p:nvSpPr>
        <p:spPr bwMode="auto">
          <a:xfrm>
            <a:off x="841381" y="2815539"/>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010242" y="2813758"/>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8" name="圆角矩形 47"/>
          <p:cNvSpPr/>
          <p:nvPr/>
        </p:nvSpPr>
        <p:spPr bwMode="auto">
          <a:xfrm>
            <a:off x="7523869" y="2102187"/>
            <a:ext cx="1228815"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结果</a:t>
            </a:r>
          </a:p>
        </p:txBody>
      </p:sp>
      <p:sp>
        <p:nvSpPr>
          <p:cNvPr id="50" name="圆角矩形 49"/>
          <p:cNvSpPr/>
          <p:nvPr/>
        </p:nvSpPr>
        <p:spPr bwMode="auto">
          <a:xfrm>
            <a:off x="7523868" y="2847279"/>
            <a:ext cx="1229070" cy="510778"/>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离散值</a:t>
            </a:r>
          </a:p>
        </p:txBody>
      </p:sp>
      <p:cxnSp>
        <p:nvCxnSpPr>
          <p:cNvPr id="3" name="肘形连接符 2"/>
          <p:cNvCxnSpPr>
            <a:stCxn id="19" idx="3"/>
            <a:endCxn id="50" idx="1"/>
          </p:cNvCxnSpPr>
          <p:nvPr/>
        </p:nvCxnSpPr>
        <p:spPr bwMode="auto">
          <a:xfrm flipV="1">
            <a:off x="6991720" y="3102668"/>
            <a:ext cx="532148" cy="530"/>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0" name="文本框 69"/>
          <p:cNvSpPr txBox="1"/>
          <p:nvPr/>
        </p:nvSpPr>
        <p:spPr>
          <a:xfrm>
            <a:off x="2400241" y="5732526"/>
            <a:ext cx="4852610" cy="523220"/>
          </a:xfrm>
          <a:prstGeom prst="rect">
            <a:avLst/>
          </a:prstGeom>
          <a:noFill/>
        </p:spPr>
        <p:txBody>
          <a:bodyPr wrap="none" rtlCol="0">
            <a:spAutoFit/>
          </a:bodyPr>
          <a:lstStyle/>
          <a:p>
            <a:pPr algn="ctr"/>
            <a:r>
              <a:rPr lang="zh-CN" altLang="en-US" sz="2800" dirty="0">
                <a:latin typeface="微软雅黑 Light" panose="020B0502040204020203" pitchFamily="34" charset="-122"/>
                <a:ea typeface="微软雅黑 Light" panose="020B0502040204020203" pitchFamily="34" charset="-122"/>
              </a:rPr>
              <a:t>监督学习算法：分类？回归？</a:t>
            </a:r>
          </a:p>
        </p:txBody>
      </p:sp>
      <p:sp>
        <p:nvSpPr>
          <p:cNvPr id="35" name="圆角矩形 34"/>
          <p:cNvSpPr/>
          <p:nvPr/>
        </p:nvSpPr>
        <p:spPr bwMode="auto">
          <a:xfrm>
            <a:off x="4471440" y="3549526"/>
            <a:ext cx="2520280" cy="578882"/>
          </a:xfrm>
          <a:prstGeom prst="roundRect">
            <a:avLst/>
          </a:prstGeom>
          <a:solidFill>
            <a:srgbClr val="FF5050"/>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回归分析</a:t>
            </a:r>
          </a:p>
        </p:txBody>
      </p:sp>
      <p:sp>
        <p:nvSpPr>
          <p:cNvPr id="36" name="圆角矩形 35"/>
          <p:cNvSpPr/>
          <p:nvPr/>
        </p:nvSpPr>
        <p:spPr bwMode="auto">
          <a:xfrm>
            <a:off x="2715415" y="3551308"/>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41" name="肘形连接符 40"/>
          <p:cNvCxnSpPr>
            <a:stCxn id="36" idx="3"/>
            <a:endCxn id="35" idx="1"/>
          </p:cNvCxnSpPr>
          <p:nvPr/>
        </p:nvCxnSpPr>
        <p:spPr bwMode="auto">
          <a:xfrm flipV="1">
            <a:off x="3939548" y="3838967"/>
            <a:ext cx="531893" cy="1782"/>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45" name="圆角矩形 44"/>
          <p:cNvSpPr/>
          <p:nvPr/>
        </p:nvSpPr>
        <p:spPr bwMode="auto">
          <a:xfrm>
            <a:off x="841381" y="3551308"/>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2010242" y="3549527"/>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7" name="圆角矩形 46"/>
          <p:cNvSpPr/>
          <p:nvPr/>
        </p:nvSpPr>
        <p:spPr bwMode="auto">
          <a:xfrm>
            <a:off x="7523868" y="3579779"/>
            <a:ext cx="1229070" cy="510778"/>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连续值</a:t>
            </a:r>
          </a:p>
        </p:txBody>
      </p:sp>
      <p:cxnSp>
        <p:nvCxnSpPr>
          <p:cNvPr id="49" name="肘形连接符 48"/>
          <p:cNvCxnSpPr>
            <a:stCxn id="35" idx="3"/>
            <a:endCxn id="47" idx="1"/>
          </p:cNvCxnSpPr>
          <p:nvPr/>
        </p:nvCxnSpPr>
        <p:spPr bwMode="auto">
          <a:xfrm flipV="1">
            <a:off x="6991720" y="3835169"/>
            <a:ext cx="532148" cy="3799"/>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4" name="圆角矩形 53"/>
          <p:cNvSpPr/>
          <p:nvPr/>
        </p:nvSpPr>
        <p:spPr bwMode="auto">
          <a:xfrm>
            <a:off x="6173484" y="4805883"/>
            <a:ext cx="1229070" cy="510778"/>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离散值</a:t>
            </a:r>
          </a:p>
        </p:txBody>
      </p:sp>
      <p:sp>
        <p:nvSpPr>
          <p:cNvPr id="55" name="圆角矩形 54"/>
          <p:cNvSpPr/>
          <p:nvPr/>
        </p:nvSpPr>
        <p:spPr bwMode="auto">
          <a:xfrm>
            <a:off x="3226681" y="4833753"/>
            <a:ext cx="1229070" cy="510778"/>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连续值</a:t>
            </a:r>
          </a:p>
        </p:txBody>
      </p:sp>
      <p:sp>
        <p:nvSpPr>
          <p:cNvPr id="27" name="标题 1"/>
          <p:cNvSpPr txBox="1">
            <a:spLocks/>
          </p:cNvSpPr>
          <p:nvPr/>
        </p:nvSpPr>
        <p:spPr>
          <a:xfrm>
            <a:off x="3142180" y="346690"/>
            <a:ext cx="8610600" cy="12930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r>
              <a:rPr lang="zh-CN" altLang="en-US" b="1" smtClean="0"/>
              <a:t>监督式学习</a:t>
            </a:r>
            <a:endParaRPr lang="zh-CN" altLang="en-US" dirty="0"/>
          </a:p>
        </p:txBody>
      </p:sp>
      <p:sp>
        <p:nvSpPr>
          <p:cNvPr id="2" name="左右箭头 1"/>
          <p:cNvSpPr/>
          <p:nvPr/>
        </p:nvSpPr>
        <p:spPr>
          <a:xfrm>
            <a:off x="4471440" y="4891329"/>
            <a:ext cx="1702044" cy="384322"/>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752684" y="2813757"/>
            <a:ext cx="3918408" cy="1384995"/>
          </a:xfrm>
          <a:prstGeom prst="rect">
            <a:avLst/>
          </a:prstGeom>
        </p:spPr>
        <p:txBody>
          <a:bodyPr wrap="square">
            <a:spAutoFit/>
          </a:bodyPr>
          <a:lstStyle/>
          <a:p>
            <a:r>
              <a:rPr lang="zh-CN" altLang="en-US" sz="2800" dirty="0" smtClean="0"/>
              <a:t>如“好瓜”，“坏瓜”</a:t>
            </a:r>
            <a:endParaRPr lang="en-US" altLang="zh-CN" sz="2800" dirty="0"/>
          </a:p>
          <a:p>
            <a:endParaRPr lang="en-US" altLang="zh-CN" sz="2800" dirty="0" smtClean="0"/>
          </a:p>
          <a:p>
            <a:r>
              <a:rPr lang="zh-CN" altLang="en-US" sz="2800" dirty="0" smtClean="0"/>
              <a:t>如成熟度</a:t>
            </a:r>
            <a:r>
              <a:rPr lang="en-US" altLang="zh-CN" sz="2800" dirty="0" smtClean="0"/>
              <a:t>0,95,0.37</a:t>
            </a:r>
          </a:p>
        </p:txBody>
      </p:sp>
    </p:spTree>
    <p:extLst>
      <p:ext uri="{BB962C8B-B14F-4D97-AF65-F5344CB8AC3E}">
        <p14:creationId xmlns:p14="http://schemas.microsoft.com/office/powerpoint/2010/main" val="17195661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3073387" y="943226"/>
            <a:ext cx="5109091" cy="584775"/>
          </a:xfrm>
          <a:prstGeom prst="rect">
            <a:avLst/>
          </a:prstGeom>
          <a:noFill/>
        </p:spPr>
        <p:txBody>
          <a:bodyPr wrap="none" rtlCol="0">
            <a:spAutoFit/>
          </a:bodyPr>
          <a:lstStyle/>
          <a:p>
            <a:pPr algn="ctr"/>
            <a:r>
              <a:rPr lang="zh-CN" altLang="en-US" sz="3200" dirty="0">
                <a:latin typeface="微软雅黑 Light" panose="020B0502040204020203" pitchFamily="34" charset="-122"/>
                <a:ea typeface="微软雅黑 Light" panose="020B0502040204020203" pitchFamily="34" charset="-122"/>
              </a:rPr>
              <a:t>无监督学习算法：关联规则</a:t>
            </a:r>
          </a:p>
        </p:txBody>
      </p:sp>
      <p:graphicFrame>
        <p:nvGraphicFramePr>
          <p:cNvPr id="2" name="表格 1"/>
          <p:cNvGraphicFramePr>
            <a:graphicFrameLocks noGrp="1"/>
          </p:cNvGraphicFramePr>
          <p:nvPr>
            <p:extLst/>
          </p:nvPr>
        </p:nvGraphicFramePr>
        <p:xfrm>
          <a:off x="6110277" y="1870472"/>
          <a:ext cx="4420736" cy="2722076"/>
        </p:xfrm>
        <a:graphic>
          <a:graphicData uri="http://schemas.openxmlformats.org/drawingml/2006/table">
            <a:tbl>
              <a:tblPr/>
              <a:tblGrid>
                <a:gridCol w="1105184">
                  <a:extLst>
                    <a:ext uri="{9D8B030D-6E8A-4147-A177-3AD203B41FA5}">
                      <a16:colId xmlns:a16="http://schemas.microsoft.com/office/drawing/2014/main" val="20000"/>
                    </a:ext>
                  </a:extLst>
                </a:gridCol>
                <a:gridCol w="1105184">
                  <a:extLst>
                    <a:ext uri="{9D8B030D-6E8A-4147-A177-3AD203B41FA5}">
                      <a16:colId xmlns:a16="http://schemas.microsoft.com/office/drawing/2014/main" val="20001"/>
                    </a:ext>
                  </a:extLst>
                </a:gridCol>
                <a:gridCol w="1105184">
                  <a:extLst>
                    <a:ext uri="{9D8B030D-6E8A-4147-A177-3AD203B41FA5}">
                      <a16:colId xmlns:a16="http://schemas.microsoft.com/office/drawing/2014/main" val="20002"/>
                    </a:ext>
                  </a:extLst>
                </a:gridCol>
                <a:gridCol w="1105184">
                  <a:extLst>
                    <a:ext uri="{9D8B030D-6E8A-4147-A177-3AD203B41FA5}">
                      <a16:colId xmlns:a16="http://schemas.microsoft.com/office/drawing/2014/main" val="20003"/>
                    </a:ext>
                  </a:extLst>
                </a:gridCol>
              </a:tblGrid>
              <a:tr h="388868">
                <a:tc>
                  <a:txBody>
                    <a:bodyPr/>
                    <a:lstStyle/>
                    <a:p>
                      <a:pPr algn="l"/>
                      <a:r>
                        <a:rPr lang="zh-CN" altLang="en-US" dirty="0" smtClean="0">
                          <a:solidFill>
                            <a:srgbClr val="333333"/>
                          </a:solidFill>
                          <a:effectLst/>
                          <a:latin typeface="微软雅黑 Light" panose="020B0502040204020203" pitchFamily="34" charset="-122"/>
                          <a:ea typeface="微软雅黑 Light" panose="020B0502040204020203" pitchFamily="34" charset="-122"/>
                        </a:rPr>
                        <a:t>刮风</a:t>
                      </a:r>
                      <a:endParaRPr lang="zh-CN" altLang="en-US" dirty="0">
                        <a:solidFill>
                          <a:srgbClr val="333333"/>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zh-CN" altLang="en-US" dirty="0" smtClean="0">
                          <a:solidFill>
                            <a:srgbClr val="333333"/>
                          </a:solidFill>
                          <a:effectLst/>
                          <a:latin typeface="微软雅黑 Light" panose="020B0502040204020203" pitchFamily="34" charset="-122"/>
                          <a:ea typeface="微软雅黑 Light" panose="020B0502040204020203" pitchFamily="34" charset="-122"/>
                        </a:rPr>
                        <a:t>降温</a:t>
                      </a:r>
                      <a:endParaRPr lang="zh-CN" altLang="en-US" dirty="0">
                        <a:solidFill>
                          <a:srgbClr val="333333"/>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zh-CN" altLang="en-US" dirty="0" smtClean="0">
                          <a:solidFill>
                            <a:srgbClr val="333333"/>
                          </a:solidFill>
                          <a:effectLst/>
                          <a:latin typeface="微软雅黑 Light" panose="020B0502040204020203" pitchFamily="34" charset="-122"/>
                          <a:ea typeface="微软雅黑 Light" panose="020B0502040204020203" pitchFamily="34" charset="-122"/>
                        </a:rPr>
                        <a:t>降雨</a:t>
                      </a:r>
                      <a:endParaRPr lang="zh-CN" altLang="en-US" dirty="0">
                        <a:solidFill>
                          <a:srgbClr val="333333"/>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zh-CN" altLang="en-US" dirty="0" smtClean="0">
                          <a:solidFill>
                            <a:srgbClr val="333333"/>
                          </a:solidFill>
                          <a:effectLst/>
                          <a:latin typeface="微软雅黑 Light" panose="020B0502040204020203" pitchFamily="34" charset="-122"/>
                          <a:ea typeface="微软雅黑 Light" panose="020B0502040204020203" pitchFamily="34" charset="-122"/>
                        </a:rPr>
                        <a:t>冰雹</a:t>
                      </a:r>
                      <a:endParaRPr lang="zh-CN" altLang="en-US" dirty="0">
                        <a:solidFill>
                          <a:srgbClr val="333333"/>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0"/>
                  </a:ext>
                </a:extLst>
              </a:tr>
              <a:tr h="388868">
                <a:tc>
                  <a:txBody>
                    <a:bodyPr/>
                    <a:lstStyle/>
                    <a:p>
                      <a:pPr algn="l"/>
                      <a:r>
                        <a:rPr lang="en-US" altLang="zh-CN" dirty="0">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dirty="0">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1"/>
                  </a:ext>
                </a:extLst>
              </a:tr>
              <a:tr h="388868">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dirty="0">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2"/>
                  </a:ext>
                </a:extLst>
              </a:tr>
              <a:tr h="388868">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3"/>
                  </a:ext>
                </a:extLst>
              </a:tr>
              <a:tr h="388868">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4"/>
                  </a:ext>
                </a:extLst>
              </a:tr>
              <a:tr h="388868">
                <a:tc>
                  <a:txBody>
                    <a:bodyPr/>
                    <a:lstStyle/>
                    <a:p>
                      <a:pPr algn="l"/>
                      <a:r>
                        <a:rPr lang="en-US" altLang="zh-CN">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dirty="0">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5"/>
                  </a:ext>
                </a:extLst>
              </a:tr>
              <a:tr h="388868">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a:solidFill>
                            <a:srgbClr val="333333"/>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dirty="0">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algn="l"/>
                      <a:r>
                        <a:rPr lang="en-US" altLang="zh-CN" dirty="0">
                          <a:solidFill>
                            <a:srgbClr val="333333"/>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6"/>
                  </a:ext>
                </a:extLst>
              </a:tr>
            </a:tbl>
          </a:graphicData>
        </a:graphic>
      </p:graphicFrame>
      <p:graphicFrame>
        <p:nvGraphicFramePr>
          <p:cNvPr id="9" name="表格 8"/>
          <p:cNvGraphicFramePr>
            <a:graphicFrameLocks noGrp="1"/>
          </p:cNvGraphicFramePr>
          <p:nvPr>
            <p:extLst/>
          </p:nvPr>
        </p:nvGraphicFramePr>
        <p:xfrm>
          <a:off x="1880159" y="1870472"/>
          <a:ext cx="3810000" cy="2827020"/>
        </p:xfrm>
        <a:graphic>
          <a:graphicData uri="http://schemas.openxmlformats.org/drawingml/2006/table">
            <a:tbl>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209550">
                <a:tc>
                  <a:txBody>
                    <a:bodyPr/>
                    <a:lstStyle/>
                    <a:p>
                      <a:pPr algn="l"/>
                      <a:r>
                        <a:rPr lang="zh-CN" altLang="en-US" sz="2400" dirty="0" smtClean="0">
                          <a:solidFill>
                            <a:schemeClr val="tx1"/>
                          </a:solidFill>
                          <a:effectLst/>
                          <a:latin typeface="微软雅黑 Light" panose="020B0502040204020203" pitchFamily="34" charset="-122"/>
                          <a:ea typeface="微软雅黑 Light" panose="020B0502040204020203" pitchFamily="34" charset="-122"/>
                        </a:rPr>
                        <a:t>刮风</a:t>
                      </a:r>
                      <a:endParaRPr lang="zh-CN" altLang="en-US" sz="2400"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sz="2400" dirty="0" smtClean="0">
                          <a:solidFill>
                            <a:schemeClr val="tx1"/>
                          </a:solidFill>
                          <a:effectLst/>
                          <a:latin typeface="微软雅黑 Light" panose="020B0502040204020203" pitchFamily="34" charset="-122"/>
                          <a:ea typeface="微软雅黑 Light" panose="020B0502040204020203" pitchFamily="34" charset="-122"/>
                        </a:rPr>
                        <a:t>降温</a:t>
                      </a:r>
                      <a:endParaRPr lang="zh-CN" altLang="en-US" sz="2400"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sz="2400" dirty="0" smtClean="0">
                          <a:solidFill>
                            <a:schemeClr val="tx1"/>
                          </a:solidFill>
                          <a:effectLst/>
                          <a:latin typeface="微软雅黑 Light" panose="020B0502040204020203" pitchFamily="34" charset="-122"/>
                          <a:ea typeface="微软雅黑 Light" panose="020B0502040204020203" pitchFamily="34" charset="-122"/>
                        </a:rPr>
                        <a:t>降雨</a:t>
                      </a:r>
                      <a:endParaRPr lang="zh-CN" altLang="en-US" sz="2400"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zh-CN" altLang="en-US" sz="2400" dirty="0" smtClean="0">
                          <a:solidFill>
                            <a:schemeClr val="tx1"/>
                          </a:solidFill>
                          <a:effectLst/>
                          <a:latin typeface="微软雅黑 Light" panose="020B0502040204020203" pitchFamily="34" charset="-122"/>
                          <a:ea typeface="微软雅黑 Light" panose="020B0502040204020203" pitchFamily="34" charset="-122"/>
                        </a:rPr>
                        <a:t>冰雹</a:t>
                      </a:r>
                      <a:endParaRPr lang="zh-CN" altLang="en-US" sz="2400" dirty="0">
                        <a:solidFill>
                          <a:schemeClr val="tx1"/>
                        </a:solidFill>
                        <a:effectLst/>
                        <a:latin typeface="微软雅黑 Light" panose="020B0502040204020203" pitchFamily="34" charset="-122"/>
                        <a:ea typeface="微软雅黑 Light" panose="020B0502040204020203" pitchFamily="34" charset="-122"/>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09550">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209550">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09550">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09550">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09550">
                <a:tc>
                  <a:txBody>
                    <a:bodyPr/>
                    <a:lstStyle/>
                    <a:p>
                      <a:pPr algn="l"/>
                      <a:r>
                        <a:rPr lang="en-US" altLang="zh-CN" sz="240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209550">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a:solidFill>
                            <a:schemeClr val="tx1"/>
                          </a:solidFill>
                          <a:effectLst/>
                        </a:rPr>
                        <a:t>1</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dirty="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chemeClr val="bg1">
                        <a:lumMod val="95000"/>
                      </a:schemeClr>
                    </a:solidFill>
                  </a:tcPr>
                </a:tc>
                <a:tc>
                  <a:txBody>
                    <a:bodyPr/>
                    <a:lstStyle/>
                    <a:p>
                      <a:pPr algn="l"/>
                      <a:r>
                        <a:rPr lang="en-US" altLang="zh-CN" sz="2400" dirty="0">
                          <a:solidFill>
                            <a:schemeClr val="tx1"/>
                          </a:solidFill>
                          <a:effectLst/>
                        </a:rPr>
                        <a:t>0</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92D050"/>
                    </a:solidFill>
                  </a:tcPr>
                </a:tc>
                <a:extLst>
                  <a:ext uri="{0D108BD9-81ED-4DB2-BD59-A6C34878D82A}">
                    <a16:rowId xmlns:a16="http://schemas.microsoft.com/office/drawing/2014/main" val="10006"/>
                  </a:ext>
                </a:extLst>
              </a:tr>
            </a:tbl>
          </a:graphicData>
        </a:graphic>
      </p:graphicFrame>
      <p:sp>
        <p:nvSpPr>
          <p:cNvPr id="10" name="圆角矩形 9"/>
          <p:cNvSpPr/>
          <p:nvPr/>
        </p:nvSpPr>
        <p:spPr bwMode="auto">
          <a:xfrm>
            <a:off x="2979376" y="5600042"/>
            <a:ext cx="1611567" cy="919401"/>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400" dirty="0">
                <a:solidFill>
                  <a:schemeClr val="bg1"/>
                </a:solidFill>
                <a:latin typeface="微软雅黑 Light" panose="020B0502040204020203" pitchFamily="34" charset="-122"/>
                <a:ea typeface="微软雅黑 Light" panose="020B0502040204020203" pitchFamily="34" charset="-122"/>
              </a:rPr>
              <a:t>-</a:t>
            </a:r>
            <a:r>
              <a:rPr lang="zh-CN" altLang="en-US" sz="2400" dirty="0">
                <a:solidFill>
                  <a:schemeClr val="bg1"/>
                </a:solidFill>
                <a:latin typeface="微软雅黑 Light" panose="020B0502040204020203" pitchFamily="34" charset="-122"/>
                <a:ea typeface="微软雅黑 Light" panose="020B0502040204020203" pitchFamily="34" charset="-122"/>
              </a:rPr>
              <a:t>监督</a:t>
            </a:r>
            <a:r>
              <a:rPr lang="en-US" altLang="zh-CN" sz="2400" dirty="0">
                <a:solidFill>
                  <a:schemeClr val="bg1"/>
                </a:solidFill>
                <a:latin typeface="微软雅黑 Light" panose="020B0502040204020203" pitchFamily="34" charset="-122"/>
                <a:ea typeface="微软雅黑 Light" panose="020B0502040204020203" pitchFamily="34" charset="-122"/>
              </a:rPr>
              <a:t>-</a:t>
            </a:r>
          </a:p>
          <a:p>
            <a:pPr algn="ctr" fontAlgn="base">
              <a:spcBef>
                <a:spcPct val="0"/>
              </a:spcBef>
              <a:spcAft>
                <a:spcPct val="0"/>
              </a:spcAft>
            </a:pPr>
            <a:r>
              <a:rPr lang="zh-CN" altLang="en-US" sz="2400" dirty="0">
                <a:solidFill>
                  <a:schemeClr val="bg1"/>
                </a:solidFill>
                <a:latin typeface="微软雅黑 Light" panose="020B0502040204020203" pitchFamily="34" charset="-122"/>
                <a:ea typeface="微软雅黑 Light" panose="020B0502040204020203" pitchFamily="34" charset="-122"/>
              </a:rPr>
              <a:t>统计分类</a:t>
            </a:r>
          </a:p>
        </p:txBody>
      </p:sp>
      <p:sp>
        <p:nvSpPr>
          <p:cNvPr id="11" name="圆角矩形 10"/>
          <p:cNvSpPr/>
          <p:nvPr/>
        </p:nvSpPr>
        <p:spPr bwMode="auto">
          <a:xfrm>
            <a:off x="7376694" y="5690471"/>
            <a:ext cx="1611567" cy="919401"/>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400" dirty="0">
                <a:solidFill>
                  <a:schemeClr val="bg1"/>
                </a:solidFill>
                <a:latin typeface="微软雅黑 Light" panose="020B0502040204020203" pitchFamily="34" charset="-122"/>
                <a:ea typeface="微软雅黑 Light" panose="020B0502040204020203" pitchFamily="34" charset="-122"/>
              </a:rPr>
              <a:t>-</a:t>
            </a:r>
            <a:r>
              <a:rPr lang="zh-CN" altLang="en-US" sz="2400" dirty="0">
                <a:solidFill>
                  <a:schemeClr val="bg1"/>
                </a:solidFill>
                <a:latin typeface="微软雅黑 Light" panose="020B0502040204020203" pitchFamily="34" charset="-122"/>
                <a:ea typeface="微软雅黑 Light" panose="020B0502040204020203" pitchFamily="34" charset="-122"/>
              </a:rPr>
              <a:t>无监督</a:t>
            </a:r>
            <a:r>
              <a:rPr lang="en-US" altLang="zh-CN" sz="2400" dirty="0">
                <a:solidFill>
                  <a:schemeClr val="bg1"/>
                </a:solidFill>
                <a:latin typeface="微软雅黑 Light" panose="020B0502040204020203" pitchFamily="34" charset="-122"/>
                <a:ea typeface="微软雅黑 Light" panose="020B0502040204020203" pitchFamily="34" charset="-122"/>
              </a:rPr>
              <a:t>-</a:t>
            </a:r>
          </a:p>
          <a:p>
            <a:pPr algn="ctr" fontAlgn="base">
              <a:spcBef>
                <a:spcPct val="0"/>
              </a:spcBef>
              <a:spcAft>
                <a:spcPct val="0"/>
              </a:spcAft>
            </a:pPr>
            <a:r>
              <a:rPr lang="zh-CN" altLang="en-US" sz="2400" dirty="0">
                <a:solidFill>
                  <a:schemeClr val="bg1"/>
                </a:solidFill>
                <a:latin typeface="微软雅黑 Light" panose="020B0502040204020203" pitchFamily="34" charset="-122"/>
                <a:ea typeface="微软雅黑 Light" panose="020B0502040204020203" pitchFamily="34" charset="-122"/>
              </a:rPr>
              <a:t>关联规则</a:t>
            </a:r>
          </a:p>
        </p:txBody>
      </p:sp>
    </p:spTree>
    <p:extLst>
      <p:ext uri="{BB962C8B-B14F-4D97-AF65-F5344CB8AC3E}">
        <p14:creationId xmlns:p14="http://schemas.microsoft.com/office/powerpoint/2010/main" val="223665273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bwMode="auto">
          <a:xfrm>
            <a:off x="6672065" y="3642011"/>
            <a:ext cx="2878494"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无监督学习算法</a:t>
            </a:r>
          </a:p>
        </p:txBody>
      </p:sp>
      <p:sp>
        <p:nvSpPr>
          <p:cNvPr id="23" name="圆角矩形 22"/>
          <p:cNvSpPr/>
          <p:nvPr/>
        </p:nvSpPr>
        <p:spPr bwMode="auto">
          <a:xfrm>
            <a:off x="4369636" y="3027990"/>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28" name="肘形连接符 27"/>
          <p:cNvCxnSpPr>
            <a:stCxn id="23" idx="3"/>
            <a:endCxn id="22" idx="1"/>
          </p:cNvCxnSpPr>
          <p:nvPr/>
        </p:nvCxnSpPr>
        <p:spPr bwMode="auto">
          <a:xfrm>
            <a:off x="5593769" y="3317432"/>
            <a:ext cx="1078297" cy="614021"/>
          </a:xfrm>
          <a:prstGeom prst="bentConnector3">
            <a:avLst>
              <a:gd name="adj1" fmla="val 50000"/>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41" name="圆角矩形 40"/>
          <p:cNvSpPr/>
          <p:nvPr/>
        </p:nvSpPr>
        <p:spPr bwMode="auto">
          <a:xfrm>
            <a:off x="2495601" y="2304388"/>
            <a:ext cx="3096342"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训练集</a:t>
            </a:r>
          </a:p>
        </p:txBody>
      </p:sp>
      <p:sp>
        <p:nvSpPr>
          <p:cNvPr id="45" name="圆角矩形 44"/>
          <p:cNvSpPr/>
          <p:nvPr/>
        </p:nvSpPr>
        <p:spPr bwMode="auto">
          <a:xfrm>
            <a:off x="4369636" y="3645795"/>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49" name="肘形连接符 48"/>
          <p:cNvCxnSpPr>
            <a:stCxn id="45" idx="3"/>
            <a:endCxn id="22" idx="1"/>
          </p:cNvCxnSpPr>
          <p:nvPr/>
        </p:nvCxnSpPr>
        <p:spPr bwMode="auto">
          <a:xfrm flipV="1">
            <a:off x="5593769" y="3931452"/>
            <a:ext cx="1078297" cy="3784"/>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2" name="圆角矩形 51"/>
          <p:cNvSpPr/>
          <p:nvPr/>
        </p:nvSpPr>
        <p:spPr bwMode="auto">
          <a:xfrm>
            <a:off x="4367811" y="4269579"/>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55" name="肘形连接符 54"/>
          <p:cNvCxnSpPr>
            <a:stCxn id="52" idx="3"/>
            <a:endCxn id="22" idx="1"/>
          </p:cNvCxnSpPr>
          <p:nvPr/>
        </p:nvCxnSpPr>
        <p:spPr bwMode="auto">
          <a:xfrm flipV="1">
            <a:off x="5591943" y="3931452"/>
            <a:ext cx="1080122" cy="627568"/>
          </a:xfrm>
          <a:prstGeom prst="bentConnector3">
            <a:avLst>
              <a:gd name="adj1" fmla="val 50000"/>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8" name="圆角矩形 57"/>
          <p:cNvSpPr/>
          <p:nvPr/>
        </p:nvSpPr>
        <p:spPr bwMode="auto">
          <a:xfrm>
            <a:off x="2495602" y="3027990"/>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9" name="圆角矩形 58"/>
          <p:cNvSpPr/>
          <p:nvPr/>
        </p:nvSpPr>
        <p:spPr bwMode="auto">
          <a:xfrm>
            <a:off x="2495602" y="3671236"/>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2495601" y="4314482"/>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3664463" y="3026209"/>
            <a:ext cx="800219" cy="461665"/>
          </a:xfrm>
          <a:prstGeom prst="rect">
            <a:avLst/>
          </a:prstGeom>
          <a:noFill/>
        </p:spPr>
        <p:txBody>
          <a:bodyPr wrap="none" rtlCol="0">
            <a:spAutoFit/>
          </a:bodyPr>
          <a:lstStyle/>
          <a:p>
            <a:r>
              <a:rPr lang="en-US" altLang="zh-CN" sz="2400" dirty="0"/>
              <a:t>……</a:t>
            </a:r>
            <a:endParaRPr lang="zh-CN" altLang="en-US" sz="2400" dirty="0"/>
          </a:p>
        </p:txBody>
      </p:sp>
      <p:sp>
        <p:nvSpPr>
          <p:cNvPr id="64" name="文本框 63"/>
          <p:cNvSpPr txBox="1"/>
          <p:nvPr/>
        </p:nvSpPr>
        <p:spPr>
          <a:xfrm>
            <a:off x="3644576" y="3652866"/>
            <a:ext cx="800219"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p:cNvSpPr txBox="1"/>
          <p:nvPr/>
        </p:nvSpPr>
        <p:spPr>
          <a:xfrm>
            <a:off x="3642406" y="4266931"/>
            <a:ext cx="800219" cy="461665"/>
          </a:xfrm>
          <a:prstGeom prst="rect">
            <a:avLst/>
          </a:prstGeom>
          <a:noFill/>
        </p:spPr>
        <p:txBody>
          <a:bodyPr wrap="none" rtlCol="0">
            <a:spAutoFit/>
          </a:bodyPr>
          <a:lstStyle/>
          <a:p>
            <a:r>
              <a:rPr lang="en-US" altLang="zh-CN" sz="2400" dirty="0"/>
              <a:t>……</a:t>
            </a:r>
            <a:endParaRPr lang="zh-CN" altLang="en-US" sz="2400" dirty="0"/>
          </a:p>
        </p:txBody>
      </p:sp>
      <p:sp>
        <p:nvSpPr>
          <p:cNvPr id="69" name="文本框 68"/>
          <p:cNvSpPr txBox="1"/>
          <p:nvPr/>
        </p:nvSpPr>
        <p:spPr>
          <a:xfrm>
            <a:off x="2766355" y="1254812"/>
            <a:ext cx="5907386"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无监督学习算法：训练</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学习</a:t>
            </a:r>
          </a:p>
        </p:txBody>
      </p:sp>
    </p:spTree>
    <p:extLst>
      <p:ext uri="{BB962C8B-B14F-4D97-AF65-F5344CB8AC3E}">
        <p14:creationId xmlns:p14="http://schemas.microsoft.com/office/powerpoint/2010/main" val="33513018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bwMode="auto">
          <a:xfrm>
            <a:off x="5771098" y="3625349"/>
            <a:ext cx="2520280" cy="578882"/>
          </a:xfrm>
          <a:prstGeom prst="roundRect">
            <a:avLst/>
          </a:prstGeom>
          <a:solidFill>
            <a:srgbClr val="FF5050"/>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监督学习算法</a:t>
            </a:r>
          </a:p>
        </p:txBody>
      </p:sp>
      <p:sp>
        <p:nvSpPr>
          <p:cNvPr id="20" name="圆角矩形 19"/>
          <p:cNvSpPr/>
          <p:nvPr/>
        </p:nvSpPr>
        <p:spPr bwMode="auto">
          <a:xfrm>
            <a:off x="3989411" y="3000474"/>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25" name="肘形连接符 24"/>
          <p:cNvCxnSpPr>
            <a:stCxn id="20" idx="3"/>
            <a:endCxn id="19" idx="1"/>
          </p:cNvCxnSpPr>
          <p:nvPr/>
        </p:nvCxnSpPr>
        <p:spPr bwMode="auto">
          <a:xfrm>
            <a:off x="5213544" y="3289916"/>
            <a:ext cx="557555" cy="624875"/>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圆角矩形 25"/>
          <p:cNvSpPr/>
          <p:nvPr/>
        </p:nvSpPr>
        <p:spPr bwMode="auto">
          <a:xfrm>
            <a:off x="2115377" y="2276872"/>
            <a:ext cx="3098167"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测试集</a:t>
            </a:r>
          </a:p>
        </p:txBody>
      </p:sp>
      <p:sp>
        <p:nvSpPr>
          <p:cNvPr id="29" name="圆角矩形 28"/>
          <p:cNvSpPr/>
          <p:nvPr/>
        </p:nvSpPr>
        <p:spPr bwMode="auto">
          <a:xfrm>
            <a:off x="3989411" y="3618279"/>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32" name="肘形连接符 31"/>
          <p:cNvCxnSpPr>
            <a:stCxn id="29" idx="3"/>
            <a:endCxn id="19" idx="1"/>
          </p:cNvCxnSpPr>
          <p:nvPr/>
        </p:nvCxnSpPr>
        <p:spPr bwMode="auto">
          <a:xfrm>
            <a:off x="5213544" y="3907720"/>
            <a:ext cx="557555" cy="7070"/>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圆角矩形 32"/>
          <p:cNvSpPr/>
          <p:nvPr/>
        </p:nvSpPr>
        <p:spPr bwMode="auto">
          <a:xfrm>
            <a:off x="3987586" y="4242063"/>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n</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37" name="肘形连接符 36"/>
          <p:cNvCxnSpPr>
            <a:stCxn id="33" idx="3"/>
            <a:endCxn id="19" idx="1"/>
          </p:cNvCxnSpPr>
          <p:nvPr/>
        </p:nvCxnSpPr>
        <p:spPr bwMode="auto">
          <a:xfrm flipV="1">
            <a:off x="5211718" y="3914790"/>
            <a:ext cx="559380" cy="616714"/>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圆角矩形 37"/>
          <p:cNvSpPr/>
          <p:nvPr/>
        </p:nvSpPr>
        <p:spPr bwMode="auto">
          <a:xfrm>
            <a:off x="2115377" y="3000474"/>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2115377" y="3643720"/>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2115376" y="4286966"/>
            <a:ext cx="1224133" cy="578882"/>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特征</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3284238" y="2998693"/>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3" name="文本框 42"/>
          <p:cNvSpPr txBox="1"/>
          <p:nvPr/>
        </p:nvSpPr>
        <p:spPr>
          <a:xfrm>
            <a:off x="3264351" y="3625350"/>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p:cNvSpPr txBox="1"/>
          <p:nvPr/>
        </p:nvSpPr>
        <p:spPr>
          <a:xfrm>
            <a:off x="3262181" y="4239415"/>
            <a:ext cx="800219" cy="461665"/>
          </a:xfrm>
          <a:prstGeom prst="rect">
            <a:avLst/>
          </a:prstGeom>
          <a:noFill/>
        </p:spPr>
        <p:txBody>
          <a:bodyPr wrap="none" rtlCol="0">
            <a:spAutoFit/>
          </a:bodyPr>
          <a:lstStyle/>
          <a:p>
            <a:r>
              <a:rPr lang="en-US" altLang="zh-CN" sz="2400" dirty="0"/>
              <a:t>……</a:t>
            </a:r>
            <a:endParaRPr lang="zh-CN" altLang="en-US" sz="2400" dirty="0"/>
          </a:p>
        </p:txBody>
      </p:sp>
      <p:sp>
        <p:nvSpPr>
          <p:cNvPr id="48" name="圆角矩形 47"/>
          <p:cNvSpPr/>
          <p:nvPr/>
        </p:nvSpPr>
        <p:spPr bwMode="auto">
          <a:xfrm>
            <a:off x="8797865" y="2287122"/>
            <a:ext cx="1228815"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结果</a:t>
            </a:r>
          </a:p>
        </p:txBody>
      </p:sp>
      <p:sp>
        <p:nvSpPr>
          <p:cNvPr id="50" name="圆角矩形 49"/>
          <p:cNvSpPr/>
          <p:nvPr/>
        </p:nvSpPr>
        <p:spPr bwMode="auto">
          <a:xfrm>
            <a:off x="8797609" y="3004858"/>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sp>
        <p:nvSpPr>
          <p:cNvPr id="51" name="圆角矩形 50"/>
          <p:cNvSpPr/>
          <p:nvPr/>
        </p:nvSpPr>
        <p:spPr bwMode="auto">
          <a:xfrm>
            <a:off x="8797609" y="3621242"/>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sp>
        <p:nvSpPr>
          <p:cNvPr id="56" name="圆角矩形 55"/>
          <p:cNvSpPr/>
          <p:nvPr/>
        </p:nvSpPr>
        <p:spPr bwMode="auto">
          <a:xfrm>
            <a:off x="8797864" y="4239414"/>
            <a:ext cx="1229070" cy="578882"/>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目标</a:t>
            </a:r>
          </a:p>
        </p:txBody>
      </p:sp>
      <p:cxnSp>
        <p:nvCxnSpPr>
          <p:cNvPr id="3" name="肘形连接符 2"/>
          <p:cNvCxnSpPr>
            <a:stCxn id="19" idx="3"/>
            <a:endCxn id="50" idx="1"/>
          </p:cNvCxnSpPr>
          <p:nvPr/>
        </p:nvCxnSpPr>
        <p:spPr bwMode="auto">
          <a:xfrm flipV="1">
            <a:off x="8291379" y="3294300"/>
            <a:ext cx="506231" cy="620491"/>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7" name="肘形连接符 56"/>
          <p:cNvCxnSpPr>
            <a:stCxn id="19" idx="3"/>
            <a:endCxn id="51" idx="1"/>
          </p:cNvCxnSpPr>
          <p:nvPr/>
        </p:nvCxnSpPr>
        <p:spPr bwMode="auto">
          <a:xfrm flipV="1">
            <a:off x="8291379" y="3910684"/>
            <a:ext cx="506231" cy="4107"/>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8" name="肘形连接符 57"/>
          <p:cNvCxnSpPr>
            <a:stCxn id="19" idx="3"/>
            <a:endCxn id="56" idx="1"/>
          </p:cNvCxnSpPr>
          <p:nvPr/>
        </p:nvCxnSpPr>
        <p:spPr bwMode="auto">
          <a:xfrm>
            <a:off x="8291378" y="3914791"/>
            <a:ext cx="506486" cy="614065"/>
          </a:xfrm>
          <a:prstGeom prst="bentConnector3">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0" name="文本框 69"/>
          <p:cNvSpPr txBox="1"/>
          <p:nvPr/>
        </p:nvSpPr>
        <p:spPr>
          <a:xfrm>
            <a:off x="3370440" y="870141"/>
            <a:ext cx="4801315"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无监督学习算法：预测</a:t>
            </a:r>
          </a:p>
        </p:txBody>
      </p:sp>
    </p:spTree>
    <p:extLst>
      <p:ext uri="{BB962C8B-B14F-4D97-AF65-F5344CB8AC3E}">
        <p14:creationId xmlns:p14="http://schemas.microsoft.com/office/powerpoint/2010/main" val="5785378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19555" y="462112"/>
            <a:ext cx="8610600" cy="1293028"/>
          </a:xfrm>
        </p:spPr>
        <p:txBody>
          <a:bodyPr/>
          <a:lstStyle/>
          <a:p>
            <a:pPr eaLnBrk="1" hangingPunct="1"/>
            <a:r>
              <a:rPr lang="zh-CN" altLang="en-US" dirty="0" smtClean="0"/>
              <a:t>半监督学习</a:t>
            </a:r>
          </a:p>
        </p:txBody>
      </p:sp>
      <p:sp>
        <p:nvSpPr>
          <p:cNvPr id="43011" name="Rectangle 3"/>
          <p:cNvSpPr>
            <a:spLocks noGrp="1" noChangeArrowheads="1"/>
          </p:cNvSpPr>
          <p:nvPr>
            <p:ph idx="1"/>
          </p:nvPr>
        </p:nvSpPr>
        <p:spPr>
          <a:xfrm>
            <a:off x="685800" y="1461387"/>
            <a:ext cx="10820400" cy="4024125"/>
          </a:xfrm>
        </p:spPr>
        <p:txBody>
          <a:bodyPr/>
          <a:lstStyle/>
          <a:p>
            <a:pPr eaLnBrk="1" hangingPunct="1"/>
            <a:r>
              <a:rPr lang="zh-CN" altLang="en-US" sz="2400" dirty="0"/>
              <a:t>结合（少量的）标定训练数据和（大量的）未标定数据来进行学习</a:t>
            </a:r>
            <a:endParaRPr lang="en-US" altLang="zh-CN" sz="2400" dirty="0"/>
          </a:p>
          <a:p>
            <a:pPr eaLnBrk="1" hangingPunct="1"/>
            <a:r>
              <a:rPr lang="zh-CN" altLang="en-US" sz="2400" dirty="0"/>
              <a:t>典型方法</a:t>
            </a:r>
            <a:endParaRPr lang="en-US" altLang="zh-CN" sz="2400" dirty="0"/>
          </a:p>
          <a:p>
            <a:pPr lvl="1"/>
            <a:r>
              <a:rPr lang="en-US" altLang="zh-CN" dirty="0" smtClean="0"/>
              <a:t>Co-training</a:t>
            </a:r>
            <a:r>
              <a:rPr lang="zh-CN" altLang="en-US" dirty="0" smtClean="0"/>
              <a:t>、</a:t>
            </a:r>
            <a:r>
              <a:rPr lang="en-US" altLang="zh-CN" dirty="0" smtClean="0"/>
              <a:t>EM</a:t>
            </a:r>
            <a:r>
              <a:rPr lang="zh-CN" altLang="en-US" dirty="0" smtClean="0"/>
              <a:t>、</a:t>
            </a:r>
            <a:r>
              <a:rPr lang="en-US" altLang="zh-CN" dirty="0" smtClean="0"/>
              <a:t>Latent variables….</a:t>
            </a:r>
            <a:endParaRPr lang="zh-CN" altLang="en-US" dirty="0" smtClean="0"/>
          </a:p>
          <a:p>
            <a:pPr eaLnBrk="1" hangingPunct="1"/>
            <a:endParaRPr lang="zh-CN" altLang="en-US" sz="2400" dirty="0"/>
          </a:p>
        </p:txBody>
      </p:sp>
      <p:sp>
        <p:nvSpPr>
          <p:cNvPr id="4301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fld id="{5AE0E43C-7530-4BA6-B4D3-0DF0CD9A586A}" type="slidenum">
              <a:rPr lang="en-US" altLang="zh-CN" i="0">
                <a:latin typeface="Verdana" panose="020B0604030504040204" pitchFamily="34" charset="0"/>
              </a:rPr>
              <a:pPr eaLnBrk="1" hangingPunct="1"/>
              <a:t>28</a:t>
            </a:fld>
            <a:endParaRPr lang="en-US" altLang="zh-CN" i="0">
              <a:latin typeface="Verdana" panose="020B0604030504040204" pitchFamily="34" charset="0"/>
            </a:endParaRPr>
          </a:p>
        </p:txBody>
      </p:sp>
      <p:sp>
        <p:nvSpPr>
          <p:cNvPr id="43013" name="TextBox 3"/>
          <p:cNvSpPr txBox="1">
            <a:spLocks noChangeArrowheads="1"/>
          </p:cNvSpPr>
          <p:nvPr/>
        </p:nvSpPr>
        <p:spPr bwMode="auto">
          <a:xfrm>
            <a:off x="3898901" y="3573464"/>
            <a:ext cx="190308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A11,A12,…,A1m</a:t>
            </a:r>
          </a:p>
          <a:p>
            <a:pPr eaLnBrk="1" hangingPunct="1">
              <a:spcBef>
                <a:spcPct val="50000"/>
              </a:spcBef>
            </a:pPr>
            <a:r>
              <a:rPr lang="en-US" altLang="zh-CN" sz="2000"/>
              <a:t>A21,A22,…,A2m</a:t>
            </a:r>
          </a:p>
          <a:p>
            <a:pPr eaLnBrk="1" hangingPunct="1">
              <a:spcBef>
                <a:spcPct val="50000"/>
              </a:spcBef>
            </a:pPr>
            <a:r>
              <a:rPr lang="en-US" altLang="zh-CN" sz="2000"/>
              <a:t>…</a:t>
            </a:r>
          </a:p>
          <a:p>
            <a:pPr eaLnBrk="1" hangingPunct="1">
              <a:spcBef>
                <a:spcPct val="50000"/>
              </a:spcBef>
            </a:pPr>
            <a:r>
              <a:rPr lang="en-US" altLang="zh-CN" sz="2000"/>
              <a:t>…</a:t>
            </a:r>
          </a:p>
          <a:p>
            <a:pPr eaLnBrk="1" hangingPunct="1">
              <a:spcBef>
                <a:spcPct val="50000"/>
              </a:spcBef>
            </a:pPr>
            <a:r>
              <a:rPr lang="en-US" altLang="zh-CN" sz="2000"/>
              <a:t>An1,An2,…,Anm</a:t>
            </a:r>
            <a:endParaRPr lang="zh-CN" altLang="en-US" sz="2000"/>
          </a:p>
        </p:txBody>
      </p:sp>
      <p:sp>
        <p:nvSpPr>
          <p:cNvPr id="24" name="Left Brace 4"/>
          <p:cNvSpPr/>
          <p:nvPr/>
        </p:nvSpPr>
        <p:spPr>
          <a:xfrm>
            <a:off x="3684588" y="3716338"/>
            <a:ext cx="285750" cy="135731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spcBef>
                <a:spcPct val="50000"/>
              </a:spcBef>
              <a:defRPr/>
            </a:pPr>
            <a:endParaRPr lang="zh-CN" altLang="en-US" dirty="0"/>
          </a:p>
        </p:txBody>
      </p:sp>
      <p:sp>
        <p:nvSpPr>
          <p:cNvPr id="25" name="Left Brace 5"/>
          <p:cNvSpPr/>
          <p:nvPr/>
        </p:nvSpPr>
        <p:spPr>
          <a:xfrm rot="5400000">
            <a:off x="4899025" y="2252663"/>
            <a:ext cx="179388" cy="210661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50000"/>
              </a:spcBef>
              <a:defRPr/>
            </a:pPr>
            <a:endParaRPr lang="zh-CN" altLang="en-US" dirty="0"/>
          </a:p>
        </p:txBody>
      </p:sp>
      <p:sp>
        <p:nvSpPr>
          <p:cNvPr id="26" name="TextBox 25"/>
          <p:cNvSpPr txBox="1"/>
          <p:nvPr/>
        </p:nvSpPr>
        <p:spPr>
          <a:xfrm>
            <a:off x="3406459" y="3644901"/>
            <a:ext cx="492443" cy="137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a:spAutoFit/>
          </a:bodyPr>
          <a:lstStyle/>
          <a:p>
            <a:pPr>
              <a:spcBef>
                <a:spcPct val="50000"/>
              </a:spcBef>
              <a:defRPr/>
            </a:pPr>
            <a:r>
              <a:rPr lang="en-US" altLang="zh-CN" sz="2000" dirty="0"/>
              <a:t>n instance</a:t>
            </a:r>
            <a:endParaRPr lang="zh-CN" altLang="en-US" sz="2000" dirty="0"/>
          </a:p>
        </p:txBody>
      </p:sp>
      <p:sp>
        <p:nvSpPr>
          <p:cNvPr id="27" name="TextBox 26"/>
          <p:cNvSpPr txBox="1"/>
          <p:nvPr/>
        </p:nvSpPr>
        <p:spPr>
          <a:xfrm>
            <a:off x="4177823" y="2777079"/>
            <a:ext cx="1624163"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spcBef>
                <a:spcPct val="50000"/>
              </a:spcBef>
              <a:defRPr/>
            </a:pPr>
            <a:r>
              <a:rPr lang="en-US" altLang="zh-CN" dirty="0"/>
              <a:t>m </a:t>
            </a:r>
            <a:r>
              <a:rPr lang="en-US" altLang="zh-CN" sz="2000" dirty="0"/>
              <a:t>attributes</a:t>
            </a:r>
            <a:endParaRPr lang="zh-CN" altLang="en-US" sz="2000" dirty="0"/>
          </a:p>
        </p:txBody>
      </p:sp>
      <p:sp>
        <p:nvSpPr>
          <p:cNvPr id="28" name="TextBox 27"/>
          <p:cNvSpPr txBox="1"/>
          <p:nvPr/>
        </p:nvSpPr>
        <p:spPr>
          <a:xfrm>
            <a:off x="6270625" y="2754415"/>
            <a:ext cx="1073150" cy="4000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spcBef>
                <a:spcPct val="50000"/>
              </a:spcBef>
              <a:defRPr/>
            </a:pPr>
            <a:r>
              <a:rPr lang="en-US" altLang="zh-CN" sz="2000" dirty="0"/>
              <a:t>Output</a:t>
            </a:r>
            <a:endParaRPr lang="zh-CN" altLang="en-US" sz="2000" dirty="0"/>
          </a:p>
        </p:txBody>
      </p:sp>
      <p:sp>
        <p:nvSpPr>
          <p:cNvPr id="43019" name="TextBox 9"/>
          <p:cNvSpPr txBox="1">
            <a:spLocks noChangeArrowheads="1"/>
          </p:cNvSpPr>
          <p:nvPr/>
        </p:nvSpPr>
        <p:spPr bwMode="auto">
          <a:xfrm>
            <a:off x="6399214" y="3573464"/>
            <a:ext cx="739305" cy="2246769"/>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---C1</a:t>
            </a:r>
          </a:p>
          <a:p>
            <a:pPr eaLnBrk="1" hangingPunct="1">
              <a:spcBef>
                <a:spcPct val="50000"/>
              </a:spcBef>
            </a:pPr>
            <a:r>
              <a:rPr lang="en-US" altLang="zh-CN" sz="2000"/>
              <a:t>---?</a:t>
            </a:r>
          </a:p>
          <a:p>
            <a:pPr eaLnBrk="1" hangingPunct="1">
              <a:spcBef>
                <a:spcPct val="50000"/>
              </a:spcBef>
            </a:pPr>
            <a:r>
              <a:rPr lang="en-US" altLang="zh-CN" sz="2000"/>
              <a:t>---…</a:t>
            </a:r>
          </a:p>
          <a:p>
            <a:pPr eaLnBrk="1" hangingPunct="1">
              <a:spcBef>
                <a:spcPct val="50000"/>
              </a:spcBef>
            </a:pPr>
            <a:r>
              <a:rPr lang="en-US" altLang="zh-CN" sz="2000"/>
              <a:t>---…</a:t>
            </a:r>
          </a:p>
          <a:p>
            <a:pPr eaLnBrk="1" hangingPunct="1">
              <a:spcBef>
                <a:spcPct val="50000"/>
              </a:spcBef>
            </a:pPr>
            <a:r>
              <a:rPr lang="en-US" altLang="zh-CN" sz="2000"/>
              <a:t>---Cn</a:t>
            </a:r>
            <a:endParaRPr lang="zh-CN" altLang="en-US" sz="2000"/>
          </a:p>
        </p:txBody>
      </p:sp>
      <p:sp>
        <p:nvSpPr>
          <p:cNvPr id="43020" name="TextBox 11"/>
          <p:cNvSpPr txBox="1">
            <a:spLocks noChangeArrowheads="1"/>
          </p:cNvSpPr>
          <p:nvPr/>
        </p:nvSpPr>
        <p:spPr bwMode="auto">
          <a:xfrm>
            <a:off x="7343775" y="3573463"/>
            <a:ext cx="395288"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a:t>
            </a:r>
            <a:endParaRPr lang="en-US" altLang="zh-CN" sz="2000"/>
          </a:p>
          <a:p>
            <a:pPr eaLnBrk="1" hangingPunct="1">
              <a:spcBef>
                <a:spcPct val="50000"/>
              </a:spcBef>
            </a:pPr>
            <a:r>
              <a:rPr lang="en-US" altLang="zh-CN" sz="2000"/>
              <a:t>X</a:t>
            </a:r>
            <a:endParaRPr lang="zh-CN" altLang="en-US" sz="2000"/>
          </a:p>
          <a:p>
            <a:pPr eaLnBrk="1" hangingPunct="1">
              <a:spcBef>
                <a:spcPct val="50000"/>
              </a:spcBef>
            </a:pPr>
            <a:r>
              <a:rPr lang="en-US" altLang="zh-CN" sz="2000"/>
              <a:t>…</a:t>
            </a:r>
          </a:p>
          <a:p>
            <a:pPr eaLnBrk="1" hangingPunct="1">
              <a:spcBef>
                <a:spcPct val="50000"/>
              </a:spcBef>
            </a:pPr>
            <a:r>
              <a:rPr lang="en-US" altLang="zh-CN" sz="2000"/>
              <a:t>…</a:t>
            </a:r>
            <a:endParaRPr lang="zh-CN" altLang="en-US" sz="2000"/>
          </a:p>
          <a:p>
            <a:pPr eaLnBrk="1" hangingPunct="1">
              <a:spcBef>
                <a:spcPct val="50000"/>
              </a:spcBef>
            </a:pPr>
            <a:r>
              <a:rPr lang="zh-CN" altLang="en-US" sz="2000"/>
              <a:t>√</a:t>
            </a:r>
            <a:endParaRPr lang="en-US" altLang="zh-CN" sz="2000"/>
          </a:p>
          <a:p>
            <a:pPr eaLnBrk="1" hangingPunct="1">
              <a:spcBef>
                <a:spcPct val="50000"/>
              </a:spcBef>
            </a:pPr>
            <a:endParaRPr lang="zh-CN" altLang="en-US" sz="2000"/>
          </a:p>
        </p:txBody>
      </p:sp>
      <p:grpSp>
        <p:nvGrpSpPr>
          <p:cNvPr id="2" name="组合 33"/>
          <p:cNvGrpSpPr>
            <a:grpSpLocks/>
          </p:cNvGrpSpPr>
          <p:nvPr/>
        </p:nvGrpSpPr>
        <p:grpSpPr bwMode="auto">
          <a:xfrm>
            <a:off x="2898776" y="5822950"/>
            <a:ext cx="4027061" cy="406460"/>
            <a:chOff x="1374775" y="5822950"/>
            <a:chExt cx="4027061" cy="406460"/>
          </a:xfrm>
        </p:grpSpPr>
        <p:sp>
          <p:nvSpPr>
            <p:cNvPr id="31" name="TextBox 30"/>
            <p:cNvSpPr txBox="1"/>
            <p:nvPr/>
          </p:nvSpPr>
          <p:spPr>
            <a:xfrm>
              <a:off x="1374775" y="5829300"/>
              <a:ext cx="696024" cy="40011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spcBef>
                  <a:spcPct val="50000"/>
                </a:spcBef>
                <a:defRPr/>
              </a:pPr>
              <a:r>
                <a:rPr lang="en-US" altLang="zh-CN" sz="2000" dirty="0"/>
                <a:t>Task</a:t>
              </a:r>
              <a:endParaRPr lang="zh-CN" altLang="en-US" sz="2000" dirty="0"/>
            </a:p>
          </p:txBody>
        </p:sp>
        <p:sp>
          <p:nvSpPr>
            <p:cNvPr id="43023" name="TextBox 13"/>
            <p:cNvSpPr txBox="1">
              <a:spLocks noChangeArrowheads="1"/>
            </p:cNvSpPr>
            <p:nvPr/>
          </p:nvSpPr>
          <p:spPr bwMode="auto">
            <a:xfrm>
              <a:off x="2395538" y="5822950"/>
              <a:ext cx="1688283" cy="40011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a1,  a2, …, am</a:t>
              </a:r>
              <a:endParaRPr lang="zh-CN" altLang="en-US" sz="2000"/>
            </a:p>
          </p:txBody>
        </p:sp>
        <p:sp>
          <p:nvSpPr>
            <p:cNvPr id="43024" name="TextBox 14"/>
            <p:cNvSpPr txBox="1">
              <a:spLocks noChangeArrowheads="1"/>
            </p:cNvSpPr>
            <p:nvPr/>
          </p:nvSpPr>
          <p:spPr bwMode="auto">
            <a:xfrm>
              <a:off x="4986338" y="5853113"/>
              <a:ext cx="415498" cy="276999"/>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t>
              </a:r>
              <a:endParaRPr lang="zh-CN" altLang="en-US"/>
            </a:p>
          </p:txBody>
        </p:sp>
      </p:grpSp>
    </p:spTree>
    <p:extLst>
      <p:ext uri="{BB962C8B-B14F-4D97-AF65-F5344CB8AC3E}">
        <p14:creationId xmlns:p14="http://schemas.microsoft.com/office/powerpoint/2010/main" val="216665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098675" y="304801"/>
            <a:ext cx="6731000" cy="676275"/>
          </a:xfrm>
        </p:spPr>
        <p:txBody>
          <a:bodyPr/>
          <a:lstStyle/>
          <a:p>
            <a:pPr eaLnBrk="1" hangingPunct="1"/>
            <a:r>
              <a:rPr lang="zh-CN" altLang="en-US" dirty="0" smtClean="0"/>
              <a:t>强化学习</a:t>
            </a:r>
          </a:p>
        </p:txBody>
      </p:sp>
      <p:sp>
        <p:nvSpPr>
          <p:cNvPr id="1364995" name="Rectangle 3"/>
          <p:cNvSpPr>
            <a:spLocks noGrp="1" noChangeArrowheads="1"/>
          </p:cNvSpPr>
          <p:nvPr>
            <p:ph idx="1"/>
          </p:nvPr>
        </p:nvSpPr>
        <p:spPr>
          <a:xfrm>
            <a:off x="1119883" y="1341438"/>
            <a:ext cx="9421402" cy="4895850"/>
          </a:xfrm>
        </p:spPr>
        <p:txBody>
          <a:bodyPr>
            <a:noAutofit/>
          </a:bodyPr>
          <a:lstStyle/>
          <a:p>
            <a:pPr>
              <a:defRPr/>
            </a:pPr>
            <a:r>
              <a:rPr lang="zh-CN" altLang="en-US" sz="2800" dirty="0" smtClean="0"/>
              <a:t>在</a:t>
            </a:r>
            <a:r>
              <a:rPr lang="zh-CN" altLang="en-US" sz="2800" dirty="0"/>
              <a:t>没有老师提示的情况下，自己对预测的结果进行评估的方法</a:t>
            </a:r>
            <a:r>
              <a:rPr lang="zh-CN" altLang="en-US" sz="2800" dirty="0" smtClean="0"/>
              <a:t>。</a:t>
            </a:r>
            <a:endParaRPr lang="en-US" altLang="zh-CN" sz="2800" dirty="0" smtClean="0"/>
          </a:p>
          <a:p>
            <a:pPr>
              <a:defRPr/>
            </a:pPr>
            <a:r>
              <a:rPr lang="zh-CN" altLang="en-US" sz="2800" dirty="0"/>
              <a:t>强化学习中由环境提供的强化信号是对产生动作的好坏作一种评价（通常为标量信号），而不是告诉强化学习系统 </a:t>
            </a:r>
            <a:r>
              <a:rPr lang="en-US" altLang="zh-CN" sz="2800" dirty="0"/>
              <a:t>RLS</a:t>
            </a:r>
            <a:r>
              <a:rPr lang="zh-CN" altLang="en-US" sz="2800" dirty="0"/>
              <a:t>（</a:t>
            </a:r>
            <a:r>
              <a:rPr lang="en-US" altLang="zh-CN" sz="2800" dirty="0"/>
              <a:t>Reinforcement Learning System</a:t>
            </a:r>
            <a:r>
              <a:rPr lang="zh-CN" altLang="en-US" sz="2800" dirty="0"/>
              <a:t>）如何去产生正确的动作。</a:t>
            </a:r>
            <a:endParaRPr lang="en-US" altLang="zh-CN" sz="2800" dirty="0" smtClean="0"/>
          </a:p>
          <a:p>
            <a:pPr>
              <a:defRPr/>
            </a:pPr>
            <a:r>
              <a:rPr lang="zh-CN" altLang="en-US" sz="2800" dirty="0" smtClean="0"/>
              <a:t>与</a:t>
            </a:r>
            <a:r>
              <a:rPr lang="zh-CN" altLang="en-US" sz="2800" dirty="0"/>
              <a:t>监督学习不同的是，强化学习没有正确输出的引导，也就是没有正确的答案</a:t>
            </a:r>
            <a:r>
              <a:rPr lang="zh-CN" altLang="en-US" sz="2800" dirty="0" smtClean="0"/>
              <a:t>；</a:t>
            </a:r>
            <a:endParaRPr lang="en-US" altLang="zh-CN" sz="2800" dirty="0" smtClean="0"/>
          </a:p>
          <a:p>
            <a:pPr>
              <a:defRPr/>
            </a:pPr>
            <a:r>
              <a:rPr lang="zh-CN" altLang="en-US" sz="2800" dirty="0" smtClean="0"/>
              <a:t>与</a:t>
            </a:r>
            <a:r>
              <a:rPr lang="zh-CN" altLang="en-US" sz="2800" dirty="0"/>
              <a:t>无监督学习不同的是，强化学习需要对获取到的信息进行自我评估</a:t>
            </a:r>
            <a:r>
              <a:rPr lang="zh-CN" altLang="en-US" sz="2800" dirty="0" smtClean="0"/>
              <a:t>。</a:t>
            </a:r>
            <a:endParaRPr lang="en-US" altLang="zh-CN" sz="2800" dirty="0"/>
          </a:p>
          <a:p>
            <a:pPr>
              <a:defRPr/>
            </a:pPr>
            <a:endParaRPr lang="zh-CN" altLang="en-US" sz="2800" dirty="0" smtClean="0">
              <a:solidFill>
                <a:schemeClr val="tx1"/>
              </a:solidFill>
            </a:endParaRPr>
          </a:p>
          <a:p>
            <a:pPr eaLnBrk="1" hangingPunct="1">
              <a:defRPr/>
            </a:pPr>
            <a:endParaRPr lang="zh-CN" altLang="en-US" sz="2800" dirty="0"/>
          </a:p>
        </p:txBody>
      </p:sp>
      <p:sp>
        <p:nvSpPr>
          <p:cNvPr id="4403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fld id="{83D14BA6-4A8A-4D29-BCE8-B960832CA19C}" type="slidenum">
              <a:rPr lang="en-US" altLang="zh-CN" i="0">
                <a:latin typeface="Verdana" panose="020B0604030504040204" pitchFamily="34" charset="0"/>
              </a:rPr>
              <a:pPr eaLnBrk="1" hangingPunct="1"/>
              <a:t>29</a:t>
            </a:fld>
            <a:endParaRPr lang="en-US" altLang="zh-CN" i="0">
              <a:latin typeface="Verdana" panose="020B0604030504040204" pitchFamily="34" charset="0"/>
            </a:endParaRPr>
          </a:p>
        </p:txBody>
      </p:sp>
    </p:spTree>
    <p:extLst>
      <p:ext uri="{BB962C8B-B14F-4D97-AF65-F5344CB8AC3E}">
        <p14:creationId xmlns:p14="http://schemas.microsoft.com/office/powerpoint/2010/main" val="1806583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什么是机器学习</a:t>
            </a:r>
            <a:endParaRPr lang="zh-CN" altLang="en-US" dirty="0"/>
          </a:p>
        </p:txBody>
      </p:sp>
      <p:pic>
        <p:nvPicPr>
          <p:cNvPr id="1025" name="Picture 1" descr="C://Users/xie/AppData/Local/YNote/data/aliboy77@163.com/17d86b0325ca46779122f75e5da6df48/d03f17dafd744629bab4fc16a0607abe.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743802" y="2166867"/>
            <a:ext cx="4463706" cy="359886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93740" y="2230850"/>
            <a:ext cx="6041884" cy="3138170"/>
          </a:xfrm>
          <a:prstGeom prst="rect">
            <a:avLst/>
          </a:prstGeom>
          <a:noFill/>
        </p:spPr>
        <p:txBody>
          <a:bodyPr wrap="square" rtlCol="0">
            <a:spAutoFit/>
          </a:bodyPr>
          <a:lstStyle/>
          <a:p>
            <a:pPr marL="342900" indent="-342900">
              <a:buAutoNum type="arabicPeriod"/>
            </a:pPr>
            <a:r>
              <a:rPr lang="zh-CN" altLang="en-US" dirty="0"/>
              <a:t>什么是机器学习</a:t>
            </a:r>
            <a:endParaRPr lang="en-US" altLang="zh-CN" dirty="0"/>
          </a:p>
          <a:p>
            <a:r>
              <a:rPr lang="zh-CN" altLang="en-US" dirty="0"/>
              <a:t>      机器通过分析大量数据来进行学习，不需要编程而从而归纳和识别特定的目标。重在发现数据之间内在的模式</a:t>
            </a:r>
            <a:r>
              <a:rPr lang="en-US" altLang="zh-CN" dirty="0"/>
              <a:t>(</a:t>
            </a:r>
            <a:r>
              <a:rPr lang="zh-CN" altLang="en-US" dirty="0"/>
              <a:t>相关性</a:t>
            </a:r>
            <a:r>
              <a:rPr lang="en-US" altLang="zh-CN" dirty="0"/>
              <a:t>)</a:t>
            </a:r>
            <a:r>
              <a:rPr lang="zh-CN" altLang="en-US" dirty="0"/>
              <a:t>，并做出预测。</a:t>
            </a:r>
          </a:p>
          <a:p>
            <a:endParaRPr lang="en-US" altLang="zh-CN" dirty="0"/>
          </a:p>
          <a:p>
            <a:endParaRPr lang="en-US" altLang="zh-CN" dirty="0"/>
          </a:p>
          <a:p>
            <a:pPr marL="342900" indent="-342900">
              <a:buAutoNum type="arabicPeriod" startAt="2"/>
            </a:pPr>
            <a:r>
              <a:rPr lang="zh-CN" altLang="en-US" dirty="0"/>
              <a:t>机器学习与人工智能的关系</a:t>
            </a:r>
            <a:endParaRPr lang="en-US" altLang="zh-CN" dirty="0"/>
          </a:p>
          <a:p>
            <a:r>
              <a:rPr lang="en-US" altLang="zh-CN" dirty="0"/>
              <a:t>      </a:t>
            </a:r>
            <a:r>
              <a:rPr lang="zh-CN" altLang="en-US" dirty="0"/>
              <a:t>机器学习是人工智能领域的一部分，并且和知识发现与数据挖掘有所交集。深度学习是机器学习的一个子集，现</a:t>
            </a:r>
          </a:p>
          <a:p>
            <a:r>
              <a:rPr lang="zh-CN" altLang="en-US" dirty="0"/>
              <a:t>在兴起的人工智能主要是大规模的深度学习。</a:t>
            </a:r>
          </a:p>
          <a:p>
            <a:endParaRPr lang="zh-CN" altLang="en-US" dirty="0"/>
          </a:p>
        </p:txBody>
      </p:sp>
    </p:spTree>
    <p:extLst>
      <p:ext uri="{BB962C8B-B14F-4D97-AF65-F5344CB8AC3E}">
        <p14:creationId xmlns:p14="http://schemas.microsoft.com/office/powerpoint/2010/main" val="2984911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368219" y="260965"/>
            <a:ext cx="4134465" cy="523220"/>
          </a:xfrm>
          <a:prstGeom prst="rect">
            <a:avLst/>
          </a:prstGeom>
          <a:noFill/>
        </p:spPr>
        <p:txBody>
          <a:bodyPr wrap="none" rtlCol="0">
            <a:spAutoFit/>
          </a:bodyPr>
          <a:lstStyle/>
          <a:p>
            <a:pPr algn="ctr"/>
            <a:r>
              <a:rPr lang="zh-CN" altLang="en-US" sz="2800" dirty="0">
                <a:latin typeface="微软雅黑 Light" panose="020B0502040204020203" pitchFamily="34" charset="-122"/>
                <a:ea typeface="微软雅黑 Light" panose="020B0502040204020203" pitchFamily="34" charset="-122"/>
              </a:rPr>
              <a:t>监督学习算法：回归分析</a:t>
            </a:r>
          </a:p>
        </p:txBody>
      </p:sp>
      <p:pic>
        <p:nvPicPr>
          <p:cNvPr id="3" name="图片 2"/>
          <p:cNvPicPr>
            <a:picLocks noChangeAspect="1"/>
          </p:cNvPicPr>
          <p:nvPr/>
        </p:nvPicPr>
        <p:blipFill>
          <a:blip r:embed="rId2"/>
          <a:stretch>
            <a:fillRect/>
          </a:stretch>
        </p:blipFill>
        <p:spPr>
          <a:xfrm>
            <a:off x="1373204" y="990680"/>
            <a:ext cx="4733925" cy="3114675"/>
          </a:xfrm>
          <a:prstGeom prst="rect">
            <a:avLst/>
          </a:prstGeom>
        </p:spPr>
      </p:pic>
      <p:pic>
        <p:nvPicPr>
          <p:cNvPr id="7" name="图片 6"/>
          <p:cNvPicPr>
            <a:picLocks noChangeAspect="1"/>
          </p:cNvPicPr>
          <p:nvPr/>
        </p:nvPicPr>
        <p:blipFill>
          <a:blip r:embed="rId3"/>
          <a:stretch>
            <a:fillRect/>
          </a:stretch>
        </p:blipFill>
        <p:spPr>
          <a:xfrm>
            <a:off x="5974664" y="960332"/>
            <a:ext cx="4563033" cy="3145022"/>
          </a:xfrm>
          <a:prstGeom prst="rect">
            <a:avLst/>
          </a:prstGeom>
        </p:spPr>
      </p:pic>
    </p:spTree>
    <p:extLst>
      <p:ext uri="{BB962C8B-B14F-4D97-AF65-F5344CB8AC3E}">
        <p14:creationId xmlns:p14="http://schemas.microsoft.com/office/powerpoint/2010/main" val="35017720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254040" y="3698989"/>
            <a:ext cx="2718741" cy="2021336"/>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3"/>
          <a:stretch>
            <a:fillRect/>
          </a:stretch>
        </p:blipFill>
        <p:spPr>
          <a:xfrm>
            <a:off x="3254041" y="1532114"/>
            <a:ext cx="2718741" cy="1808062"/>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4"/>
          <a:stretch>
            <a:fillRect/>
          </a:stretch>
        </p:blipFill>
        <p:spPr>
          <a:xfrm>
            <a:off x="6388084" y="3704883"/>
            <a:ext cx="2400427" cy="2021563"/>
          </a:xfrm>
          <a:prstGeom prst="rect">
            <a:avLst/>
          </a:prstGeom>
          <a:ln>
            <a:noFill/>
          </a:ln>
          <a:effectLst>
            <a:outerShdw blurRad="190500" algn="tl" rotWithShape="0">
              <a:srgbClr val="000000">
                <a:alpha val="70000"/>
              </a:srgbClr>
            </a:outerShdw>
          </a:effectLst>
        </p:spPr>
      </p:pic>
      <p:sp>
        <p:nvSpPr>
          <p:cNvPr id="27" name="圆角矩形 26"/>
          <p:cNvSpPr/>
          <p:nvPr/>
        </p:nvSpPr>
        <p:spPr bwMode="auto">
          <a:xfrm>
            <a:off x="3836268" y="3065421"/>
            <a:ext cx="1542634" cy="510778"/>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决策树</a:t>
            </a:r>
          </a:p>
        </p:txBody>
      </p:sp>
      <p:sp>
        <p:nvSpPr>
          <p:cNvPr id="28" name="圆角矩形 27"/>
          <p:cNvSpPr/>
          <p:nvPr/>
        </p:nvSpPr>
        <p:spPr bwMode="auto">
          <a:xfrm>
            <a:off x="6830963" y="5437004"/>
            <a:ext cx="1542634" cy="510778"/>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400" dirty="0">
                <a:solidFill>
                  <a:schemeClr val="bg1"/>
                </a:solidFill>
                <a:latin typeface="微软雅黑" panose="020B0503020204020204" pitchFamily="34" charset="-122"/>
                <a:ea typeface="微软雅黑" panose="020B0503020204020204" pitchFamily="34" charset="-122"/>
              </a:rPr>
              <a:t>KNN</a:t>
            </a:r>
          </a:p>
        </p:txBody>
      </p:sp>
      <p:sp>
        <p:nvSpPr>
          <p:cNvPr id="30" name="圆角矩形 29"/>
          <p:cNvSpPr/>
          <p:nvPr/>
        </p:nvSpPr>
        <p:spPr bwMode="auto">
          <a:xfrm>
            <a:off x="3836268" y="5437004"/>
            <a:ext cx="1542635" cy="510778"/>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逻辑回归</a:t>
            </a:r>
          </a:p>
        </p:txBody>
      </p:sp>
      <p:sp>
        <p:nvSpPr>
          <p:cNvPr id="31" name="文本框 30"/>
          <p:cNvSpPr txBox="1"/>
          <p:nvPr/>
        </p:nvSpPr>
        <p:spPr>
          <a:xfrm>
            <a:off x="3901574" y="585644"/>
            <a:ext cx="2954656"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监督学习算法</a:t>
            </a:r>
          </a:p>
        </p:txBody>
      </p:sp>
      <p:pic>
        <p:nvPicPr>
          <p:cNvPr id="9" name="图片 8"/>
          <p:cNvPicPr>
            <a:picLocks noChangeAspect="1"/>
          </p:cNvPicPr>
          <p:nvPr/>
        </p:nvPicPr>
        <p:blipFill>
          <a:blip r:embed="rId5"/>
          <a:stretch>
            <a:fillRect/>
          </a:stretch>
        </p:blipFill>
        <p:spPr>
          <a:xfrm>
            <a:off x="6354974" y="1532115"/>
            <a:ext cx="2433536" cy="1849487"/>
          </a:xfrm>
          <a:prstGeom prst="rect">
            <a:avLst/>
          </a:prstGeom>
          <a:ln>
            <a:noFill/>
          </a:ln>
          <a:effectLst>
            <a:outerShdw blurRad="190500" algn="tl" rotWithShape="0">
              <a:srgbClr val="000000">
                <a:alpha val="70000"/>
              </a:srgbClr>
            </a:outerShdw>
          </a:effectLst>
        </p:spPr>
      </p:pic>
      <p:sp>
        <p:nvSpPr>
          <p:cNvPr id="34" name="圆角矩形 33"/>
          <p:cNvSpPr/>
          <p:nvPr/>
        </p:nvSpPr>
        <p:spPr bwMode="auto">
          <a:xfrm>
            <a:off x="6632198" y="3065421"/>
            <a:ext cx="1940164" cy="510778"/>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400" dirty="0">
                <a:solidFill>
                  <a:schemeClr val="bg1"/>
                </a:solidFill>
                <a:latin typeface="微软雅黑" panose="020B0503020204020204" pitchFamily="34" charset="-122"/>
                <a:ea typeface="微软雅黑" panose="020B0503020204020204" pitchFamily="34" charset="-122"/>
              </a:rPr>
              <a:t>朴素贝叶斯</a:t>
            </a:r>
          </a:p>
        </p:txBody>
      </p:sp>
    </p:spTree>
    <p:extLst>
      <p:ext uri="{BB962C8B-B14F-4D97-AF65-F5344CB8AC3E}">
        <p14:creationId xmlns:p14="http://schemas.microsoft.com/office/powerpoint/2010/main" val="7419515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511564" y="1073885"/>
            <a:ext cx="2927826" cy="1946854"/>
          </a:xfrm>
          <a:prstGeom prst="rect">
            <a:avLst/>
          </a:prstGeom>
          <a:ln>
            <a:noFill/>
          </a:ln>
          <a:effectLst>
            <a:outerShdw blurRad="190500" algn="tl" rotWithShape="0">
              <a:srgbClr val="000000">
                <a:alpha val="70000"/>
              </a:srgbClr>
            </a:outerShdw>
          </a:effectLst>
        </p:spPr>
      </p:pic>
      <p:sp>
        <p:nvSpPr>
          <p:cNvPr id="30" name="圆角矩形 29"/>
          <p:cNvSpPr/>
          <p:nvPr/>
        </p:nvSpPr>
        <p:spPr bwMode="auto">
          <a:xfrm>
            <a:off x="5179706" y="2696371"/>
            <a:ext cx="1665612"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神经网络</a:t>
            </a:r>
          </a:p>
        </p:txBody>
      </p:sp>
      <p:pic>
        <p:nvPicPr>
          <p:cNvPr id="3" name="图片 2"/>
          <p:cNvPicPr>
            <a:picLocks noChangeAspect="1"/>
          </p:cNvPicPr>
          <p:nvPr/>
        </p:nvPicPr>
        <p:blipFill>
          <a:blip r:embed="rId3"/>
          <a:stretch>
            <a:fillRect/>
          </a:stretch>
        </p:blipFill>
        <p:spPr>
          <a:xfrm>
            <a:off x="7621002" y="1077780"/>
            <a:ext cx="2579632" cy="1947112"/>
          </a:xfrm>
          <a:prstGeom prst="rect">
            <a:avLst/>
          </a:prstGeom>
          <a:ln>
            <a:noFill/>
          </a:ln>
          <a:effectLst>
            <a:outerShdw blurRad="190500" algn="tl" rotWithShape="0">
              <a:srgbClr val="000000">
                <a:alpha val="70000"/>
              </a:srgbClr>
            </a:outerShdw>
          </a:effectLst>
        </p:spPr>
      </p:pic>
      <p:sp>
        <p:nvSpPr>
          <p:cNvPr id="31" name="文本框 30"/>
          <p:cNvSpPr txBox="1"/>
          <p:nvPr/>
        </p:nvSpPr>
        <p:spPr>
          <a:xfrm>
            <a:off x="3873201" y="310391"/>
            <a:ext cx="2954656"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监督学习算法</a:t>
            </a:r>
          </a:p>
        </p:txBody>
      </p:sp>
      <p:sp>
        <p:nvSpPr>
          <p:cNvPr id="27" name="圆角矩形 26"/>
          <p:cNvSpPr/>
          <p:nvPr/>
        </p:nvSpPr>
        <p:spPr bwMode="auto">
          <a:xfrm>
            <a:off x="8066868" y="2696371"/>
            <a:ext cx="1745157"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随机森林</a:t>
            </a:r>
          </a:p>
        </p:txBody>
      </p:sp>
      <p:pic>
        <p:nvPicPr>
          <p:cNvPr id="15" name="图片 14"/>
          <p:cNvPicPr>
            <a:picLocks noChangeAspect="1"/>
          </p:cNvPicPr>
          <p:nvPr/>
        </p:nvPicPr>
        <p:blipFill>
          <a:blip r:embed="rId4"/>
          <a:stretch>
            <a:fillRect/>
          </a:stretch>
        </p:blipFill>
        <p:spPr>
          <a:xfrm>
            <a:off x="1747914" y="1073886"/>
            <a:ext cx="2582039" cy="1966061"/>
          </a:xfrm>
          <a:prstGeom prst="rect">
            <a:avLst/>
          </a:prstGeom>
          <a:ln>
            <a:noFill/>
          </a:ln>
          <a:effectLst>
            <a:outerShdw blurRad="190500" algn="tl" rotWithShape="0">
              <a:srgbClr val="000000">
                <a:alpha val="70000"/>
              </a:srgbClr>
            </a:outerShdw>
          </a:effectLst>
        </p:spPr>
      </p:pic>
      <p:sp>
        <p:nvSpPr>
          <p:cNvPr id="16" name="圆角矩形 15"/>
          <p:cNvSpPr/>
          <p:nvPr/>
        </p:nvSpPr>
        <p:spPr bwMode="auto">
          <a:xfrm>
            <a:off x="2348687" y="2701339"/>
            <a:ext cx="1542634"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800" dirty="0">
                <a:solidFill>
                  <a:schemeClr val="bg1"/>
                </a:solidFill>
                <a:latin typeface="微软雅黑" panose="020B0503020204020204" pitchFamily="34" charset="-122"/>
                <a:ea typeface="微软雅黑" panose="020B0503020204020204" pitchFamily="34" charset="-122"/>
              </a:rPr>
              <a:t>SVM</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6321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4180762" y="859866"/>
            <a:ext cx="2031326"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算法优化</a:t>
            </a:r>
          </a:p>
        </p:txBody>
      </p:sp>
      <p:pic>
        <p:nvPicPr>
          <p:cNvPr id="2" name="图片 1"/>
          <p:cNvPicPr>
            <a:picLocks noChangeAspect="1"/>
          </p:cNvPicPr>
          <p:nvPr/>
        </p:nvPicPr>
        <p:blipFill>
          <a:blip r:embed="rId2"/>
          <a:stretch>
            <a:fillRect/>
          </a:stretch>
        </p:blipFill>
        <p:spPr>
          <a:xfrm>
            <a:off x="2495600" y="2636913"/>
            <a:ext cx="3181706" cy="1968681"/>
          </a:xfrm>
          <a:prstGeom prst="rect">
            <a:avLst/>
          </a:prstGeom>
          <a:ln>
            <a:noFill/>
          </a:ln>
          <a:effectLst>
            <a:outerShdw blurRad="190500" algn="tl" rotWithShape="0">
              <a:srgbClr val="000000">
                <a:alpha val="70000"/>
              </a:srgbClr>
            </a:outerShdw>
          </a:effectLst>
        </p:spPr>
      </p:pic>
      <p:sp>
        <p:nvSpPr>
          <p:cNvPr id="16" name="圆角矩形 15"/>
          <p:cNvSpPr/>
          <p:nvPr/>
        </p:nvSpPr>
        <p:spPr bwMode="auto">
          <a:xfrm>
            <a:off x="3055590" y="4316152"/>
            <a:ext cx="2061726"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800" dirty="0" err="1">
                <a:solidFill>
                  <a:schemeClr val="bg1"/>
                </a:solidFill>
                <a:latin typeface="微软雅黑" panose="020B0503020204020204" pitchFamily="34" charset="-122"/>
                <a:ea typeface="微软雅黑" panose="020B0503020204020204" pitchFamily="34" charset="-122"/>
              </a:rPr>
              <a:t>AdaBoost</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384032" y="2636912"/>
            <a:ext cx="3424448" cy="1968681"/>
          </a:xfrm>
          <a:prstGeom prst="rect">
            <a:avLst/>
          </a:prstGeom>
          <a:ln>
            <a:noFill/>
          </a:ln>
          <a:effectLst>
            <a:outerShdw blurRad="190500" algn="tl" rotWithShape="0">
              <a:srgbClr val="000000">
                <a:alpha val="70000"/>
              </a:srgbClr>
            </a:outerShdw>
          </a:effectLst>
        </p:spPr>
      </p:pic>
      <p:sp>
        <p:nvSpPr>
          <p:cNvPr id="9" name="圆角矩形 8"/>
          <p:cNvSpPr/>
          <p:nvPr/>
        </p:nvSpPr>
        <p:spPr bwMode="auto">
          <a:xfrm>
            <a:off x="6944396" y="4321323"/>
            <a:ext cx="2061726"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zh-CN" altLang="en-US" sz="2800" dirty="0">
                <a:solidFill>
                  <a:schemeClr val="bg1"/>
                </a:solidFill>
                <a:latin typeface="微软雅黑" panose="020B0503020204020204" pitchFamily="34" charset="-122"/>
                <a:ea typeface="微软雅黑" panose="020B0503020204020204" pitchFamily="34" charset="-122"/>
              </a:rPr>
              <a:t>遗传算法</a:t>
            </a:r>
          </a:p>
        </p:txBody>
      </p:sp>
    </p:spTree>
    <p:extLst>
      <p:ext uri="{BB962C8B-B14F-4D97-AF65-F5344CB8AC3E}">
        <p14:creationId xmlns:p14="http://schemas.microsoft.com/office/powerpoint/2010/main" val="16090778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19536" y="2573912"/>
            <a:ext cx="2469386" cy="1946854"/>
          </a:xfrm>
          <a:prstGeom prst="rect">
            <a:avLst/>
          </a:prstGeom>
          <a:ln>
            <a:noFill/>
          </a:ln>
          <a:effectLst>
            <a:outerShdw blurRad="190500" algn="tl" rotWithShape="0">
              <a:srgbClr val="000000">
                <a:alpha val="70000"/>
              </a:srgbClr>
            </a:outerShdw>
          </a:effectLst>
        </p:spPr>
      </p:pic>
      <p:sp>
        <p:nvSpPr>
          <p:cNvPr id="31" name="文本框 30"/>
          <p:cNvSpPr txBox="1"/>
          <p:nvPr/>
        </p:nvSpPr>
        <p:spPr>
          <a:xfrm>
            <a:off x="3850313" y="1373574"/>
            <a:ext cx="3775393" cy="707886"/>
          </a:xfrm>
          <a:prstGeom prst="rect">
            <a:avLst/>
          </a:prstGeom>
          <a:noFill/>
        </p:spPr>
        <p:txBody>
          <a:bodyPr wrap="none" rtlCol="0">
            <a:spAutoFit/>
          </a:bodyPr>
          <a:lstStyle/>
          <a:p>
            <a:pPr algn="ctr"/>
            <a:r>
              <a:rPr lang="zh-CN" altLang="en-US" sz="4000" dirty="0">
                <a:latin typeface="微软雅黑 Light" panose="020B0502040204020203" pitchFamily="34" charset="-122"/>
                <a:ea typeface="微软雅黑 Light" panose="020B0502040204020203" pitchFamily="34" charset="-122"/>
              </a:rPr>
              <a:t>无监督学习算法</a:t>
            </a:r>
          </a:p>
        </p:txBody>
      </p:sp>
      <p:sp>
        <p:nvSpPr>
          <p:cNvPr id="16" name="圆角矩形 15"/>
          <p:cNvSpPr/>
          <p:nvPr/>
        </p:nvSpPr>
        <p:spPr bwMode="auto">
          <a:xfrm>
            <a:off x="2313980" y="4201366"/>
            <a:ext cx="1611567" cy="510778"/>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400" dirty="0">
                <a:solidFill>
                  <a:schemeClr val="bg1"/>
                </a:solidFill>
                <a:latin typeface="微软雅黑" panose="020B0503020204020204" pitchFamily="34" charset="-122"/>
                <a:ea typeface="微软雅黑" panose="020B0503020204020204" pitchFamily="34" charset="-122"/>
              </a:rPr>
              <a:t>K-means</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751227" y="2584027"/>
            <a:ext cx="2541050" cy="1946854"/>
          </a:xfrm>
          <a:prstGeom prst="rect">
            <a:avLst/>
          </a:prstGeom>
          <a:ln>
            <a:noFill/>
          </a:ln>
          <a:effectLst>
            <a:outerShdw blurRad="190500" algn="tl" rotWithShape="0">
              <a:srgbClr val="000000">
                <a:alpha val="70000"/>
              </a:srgbClr>
            </a:outerShdw>
          </a:effectLst>
        </p:spPr>
      </p:pic>
      <p:sp>
        <p:nvSpPr>
          <p:cNvPr id="30" name="圆角矩形 29"/>
          <p:cNvSpPr/>
          <p:nvPr/>
        </p:nvSpPr>
        <p:spPr bwMode="auto">
          <a:xfrm>
            <a:off x="5213931" y="4196398"/>
            <a:ext cx="1665612"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800" dirty="0">
                <a:solidFill>
                  <a:schemeClr val="bg1"/>
                </a:solidFill>
                <a:latin typeface="微软雅黑" panose="020B0503020204020204" pitchFamily="34" charset="-122"/>
                <a:ea typeface="微软雅黑" panose="020B0503020204020204" pitchFamily="34" charset="-122"/>
              </a:rPr>
              <a:t>BIRCH</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4"/>
          <a:srcRect l="338" t="-4031" r="-338" b="4031"/>
          <a:stretch/>
        </p:blipFill>
        <p:spPr>
          <a:xfrm>
            <a:off x="7570564" y="2512465"/>
            <a:ext cx="2808312" cy="2018417"/>
          </a:xfrm>
          <a:prstGeom prst="rect">
            <a:avLst/>
          </a:prstGeom>
          <a:ln>
            <a:noFill/>
          </a:ln>
          <a:effectLst>
            <a:outerShdw blurRad="190500" algn="tl" rotWithShape="0">
              <a:srgbClr val="000000">
                <a:alpha val="70000"/>
              </a:srgbClr>
            </a:outerShdw>
          </a:effectLst>
        </p:spPr>
      </p:pic>
      <p:sp>
        <p:nvSpPr>
          <p:cNvPr id="27" name="圆角矩形 26"/>
          <p:cNvSpPr/>
          <p:nvPr/>
        </p:nvSpPr>
        <p:spPr bwMode="auto">
          <a:xfrm>
            <a:off x="8101093" y="4196398"/>
            <a:ext cx="1745157" cy="578882"/>
          </a:xfrm>
          <a:prstGeom prst="roundRect">
            <a:avLst/>
          </a:prstGeom>
          <a:solidFill>
            <a:srgbClr val="FF5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sz="2800" dirty="0" err="1">
                <a:solidFill>
                  <a:schemeClr val="bg1"/>
                </a:solidFill>
                <a:latin typeface="微软雅黑" panose="020B0503020204020204" pitchFamily="34" charset="-122"/>
                <a:ea typeface="微软雅黑" panose="020B0503020204020204" pitchFamily="34" charset="-122"/>
              </a:rPr>
              <a:t>Apriori</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407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stCxn id="8195" idx="3"/>
          </p:cNvCxnSpPr>
          <p:nvPr/>
        </p:nvCxnSpPr>
        <p:spPr>
          <a:xfrm>
            <a:off x="3216275" y="3535364"/>
            <a:ext cx="1366838" cy="1189037"/>
          </a:xfrm>
          <a:prstGeom prst="line">
            <a:avLst/>
          </a:prstGeom>
          <a:ln w="38100">
            <a:solidFill>
              <a:srgbClr val="0083E6"/>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bwMode="auto">
          <a:xfrm>
            <a:off x="1847851" y="0"/>
            <a:ext cx="5038725" cy="774700"/>
          </a:xfrm>
          <a:prstGeom prst="rect">
            <a:avLst/>
          </a:prstGeom>
          <a:ln>
            <a:miter lim="800000"/>
          </a:ln>
          <a:effectLst>
            <a:outerShdw dist="38100" dir="2700000" algn="tl" rotWithShape="0">
              <a:srgbClr val="000000">
                <a:alpha val="39999"/>
              </a:srgbClr>
            </a:outerShdw>
          </a:effectLst>
        </p:spPr>
        <p:txBody>
          <a:bodyPr vert="horz" wrap="square" lIns="91440" tIns="45720" rIns="91440" bIns="45720" numCol="1" rtlCol="0" anchor="ctr" anchorCtr="0" compatLnSpc="1">
            <a:normAutofit/>
          </a:bodyPr>
          <a:lstStyle/>
          <a:p>
            <a:pPr algn="ctr" eaLnBrk="1" hangingPunct="1">
              <a:defRPr/>
            </a:pPr>
            <a:r>
              <a:rPr lang="zh-CN" altLang="en-US" b="1" dirty="0">
                <a:latin typeface="微软雅黑" panose="020B0503020204020204" pitchFamily="34" charset="-122"/>
                <a:ea typeface="微软雅黑" panose="020B0503020204020204" pitchFamily="34" charset="-122"/>
                <a:cs typeface="经典特宋简" panose="02010609010101010101" pitchFamily="49" charset="-122"/>
              </a:rPr>
              <a:t>什么叫回归？    </a:t>
            </a:r>
          </a:p>
        </p:txBody>
      </p:sp>
      <p:sp>
        <p:nvSpPr>
          <p:cNvPr id="8208" name="内容占位符 37"/>
          <p:cNvSpPr>
            <a:spLocks noGrp="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endParaRPr lang="zh-CN" altLang="en-US" smtClean="0"/>
          </a:p>
        </p:txBody>
      </p:sp>
      <p:sp>
        <p:nvSpPr>
          <p:cNvPr id="8195" name="TextBox 5"/>
          <p:cNvSpPr txBox="1">
            <a:spLocks noChangeArrowheads="1"/>
          </p:cNvSpPr>
          <p:nvPr/>
        </p:nvSpPr>
        <p:spPr bwMode="auto">
          <a:xfrm>
            <a:off x="2063751" y="3213101"/>
            <a:ext cx="1152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r>
              <a:rPr lang="zh-CN" altLang="en-US" sz="3600">
                <a:latin typeface="微软雅黑" panose="020B0503020204020204" pitchFamily="34" charset="-122"/>
                <a:ea typeface="微软雅黑" panose="020B0503020204020204" pitchFamily="34" charset="-122"/>
              </a:rPr>
              <a:t>回归</a:t>
            </a:r>
          </a:p>
        </p:txBody>
      </p:sp>
      <p:sp>
        <p:nvSpPr>
          <p:cNvPr id="15" name="圆角矩形 14"/>
          <p:cNvSpPr/>
          <p:nvPr/>
        </p:nvSpPr>
        <p:spPr>
          <a:xfrm>
            <a:off x="7823200" y="1268414"/>
            <a:ext cx="1790700" cy="642937"/>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197" name="内容占位符 2"/>
          <p:cNvSpPr txBox="1">
            <a:spLocks noChangeArrowheads="1"/>
          </p:cNvSpPr>
          <p:nvPr/>
        </p:nvSpPr>
        <p:spPr bwMode="auto">
          <a:xfrm>
            <a:off x="7824789" y="1344613"/>
            <a:ext cx="18002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400">
                <a:latin typeface="微软雅黑" panose="020B0503020204020204" pitchFamily="34" charset="-122"/>
                <a:ea typeface="微软雅黑" panose="020B0503020204020204" pitchFamily="34" charset="-122"/>
              </a:rPr>
              <a:t>一元回归</a:t>
            </a:r>
          </a:p>
        </p:txBody>
      </p:sp>
      <p:sp>
        <p:nvSpPr>
          <p:cNvPr id="19" name="圆角矩形 18"/>
          <p:cNvSpPr/>
          <p:nvPr/>
        </p:nvSpPr>
        <p:spPr>
          <a:xfrm>
            <a:off x="4511676" y="4149725"/>
            <a:ext cx="1719263" cy="992188"/>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solidFill>
                <a:schemeClr val="tx1"/>
              </a:solidFill>
            </a:endParaRPr>
          </a:p>
        </p:txBody>
      </p:sp>
      <p:sp>
        <p:nvSpPr>
          <p:cNvPr id="8199" name="内容占位符 2"/>
          <p:cNvSpPr txBox="1">
            <a:spLocks noChangeArrowheads="1"/>
          </p:cNvSpPr>
          <p:nvPr/>
        </p:nvSpPr>
        <p:spPr bwMode="auto">
          <a:xfrm>
            <a:off x="4511675" y="4149725"/>
            <a:ext cx="1728788"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600">
                <a:latin typeface="微软雅黑" panose="020B0503020204020204" pitchFamily="34" charset="-122"/>
                <a:ea typeface="微软雅黑" panose="020B0503020204020204" pitchFamily="34" charset="-122"/>
              </a:rPr>
              <a:t>与自变量</a:t>
            </a:r>
            <a:endParaRPr lang="en-US" altLang="zh-CN" sz="2600">
              <a:latin typeface="微软雅黑" panose="020B0503020204020204" pitchFamily="34" charset="-122"/>
              <a:ea typeface="微软雅黑" panose="020B0503020204020204" pitchFamily="34" charset="-122"/>
            </a:endParaRPr>
          </a:p>
          <a:p>
            <a:pPr algn="ctr">
              <a:spcBef>
                <a:spcPct val="20000"/>
              </a:spcBef>
            </a:pPr>
            <a:r>
              <a:rPr lang="zh-CN" altLang="en-US" sz="2600">
                <a:latin typeface="微软雅黑" panose="020B0503020204020204" pitchFamily="34" charset="-122"/>
                <a:ea typeface="微软雅黑" panose="020B0503020204020204" pitchFamily="34" charset="-122"/>
              </a:rPr>
              <a:t>关系</a:t>
            </a:r>
          </a:p>
        </p:txBody>
      </p:sp>
      <p:cxnSp>
        <p:nvCxnSpPr>
          <p:cNvPr id="27" name="直接连接符 26"/>
          <p:cNvCxnSpPr>
            <a:stCxn id="8195" idx="3"/>
            <a:endCxn id="8210" idx="1"/>
          </p:cNvCxnSpPr>
          <p:nvPr/>
        </p:nvCxnSpPr>
        <p:spPr>
          <a:xfrm flipV="1">
            <a:off x="3216275" y="2413001"/>
            <a:ext cx="1295400" cy="1122363"/>
          </a:xfrm>
          <a:prstGeom prst="line">
            <a:avLst/>
          </a:prstGeom>
          <a:ln w="38100">
            <a:solidFill>
              <a:srgbClr val="0083E6"/>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39" idx="3"/>
            <a:endCxn id="8197" idx="1"/>
          </p:cNvCxnSpPr>
          <p:nvPr/>
        </p:nvCxnSpPr>
        <p:spPr>
          <a:xfrm flipV="1">
            <a:off x="6230938" y="1630364"/>
            <a:ext cx="1593850" cy="782637"/>
          </a:xfrm>
          <a:prstGeom prst="line">
            <a:avLst/>
          </a:prstGeom>
          <a:ln w="38100">
            <a:solidFill>
              <a:srgbClr val="0083E6"/>
            </a:solidFill>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7894638" y="2492375"/>
            <a:ext cx="1790700" cy="642938"/>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203" name="内容占位符 2"/>
          <p:cNvSpPr txBox="1">
            <a:spLocks noChangeArrowheads="1"/>
          </p:cNvSpPr>
          <p:nvPr/>
        </p:nvSpPr>
        <p:spPr bwMode="auto">
          <a:xfrm>
            <a:off x="7896226" y="2570163"/>
            <a:ext cx="18002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400">
                <a:latin typeface="微软雅黑" panose="020B0503020204020204" pitchFamily="34" charset="-122"/>
                <a:ea typeface="微软雅黑" panose="020B0503020204020204" pitchFamily="34" charset="-122"/>
              </a:rPr>
              <a:t>多元回归</a:t>
            </a:r>
          </a:p>
        </p:txBody>
      </p:sp>
      <p:sp>
        <p:nvSpPr>
          <p:cNvPr id="34" name="圆角矩形 33"/>
          <p:cNvSpPr/>
          <p:nvPr/>
        </p:nvSpPr>
        <p:spPr>
          <a:xfrm>
            <a:off x="7896225" y="3716339"/>
            <a:ext cx="1790700" cy="642937"/>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205" name="内容占位符 2"/>
          <p:cNvSpPr txBox="1">
            <a:spLocks noChangeArrowheads="1"/>
          </p:cNvSpPr>
          <p:nvPr/>
        </p:nvSpPr>
        <p:spPr bwMode="auto">
          <a:xfrm>
            <a:off x="7897814" y="3794125"/>
            <a:ext cx="18002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400">
                <a:latin typeface="微软雅黑" panose="020B0503020204020204" pitchFamily="34" charset="-122"/>
                <a:ea typeface="微软雅黑" panose="020B0503020204020204" pitchFamily="34" charset="-122"/>
              </a:rPr>
              <a:t>线性回归</a:t>
            </a:r>
          </a:p>
        </p:txBody>
      </p:sp>
      <p:sp>
        <p:nvSpPr>
          <p:cNvPr id="36" name="圆角矩形 35"/>
          <p:cNvSpPr/>
          <p:nvPr/>
        </p:nvSpPr>
        <p:spPr>
          <a:xfrm>
            <a:off x="7896225" y="4941889"/>
            <a:ext cx="1790700" cy="642937"/>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207" name="内容占位符 2"/>
          <p:cNvSpPr txBox="1">
            <a:spLocks noChangeArrowheads="1"/>
          </p:cNvSpPr>
          <p:nvPr/>
        </p:nvSpPr>
        <p:spPr bwMode="auto">
          <a:xfrm>
            <a:off x="7897814" y="5018088"/>
            <a:ext cx="18002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400">
                <a:latin typeface="微软雅黑" panose="020B0503020204020204" pitchFamily="34" charset="-122"/>
                <a:ea typeface="微软雅黑" panose="020B0503020204020204" pitchFamily="34" charset="-122"/>
              </a:rPr>
              <a:t>非线性回归</a:t>
            </a:r>
          </a:p>
        </p:txBody>
      </p:sp>
      <p:sp>
        <p:nvSpPr>
          <p:cNvPr id="39" name="圆角矩形 38"/>
          <p:cNvSpPr/>
          <p:nvPr/>
        </p:nvSpPr>
        <p:spPr>
          <a:xfrm>
            <a:off x="4511676" y="1916114"/>
            <a:ext cx="1719263" cy="993775"/>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solidFill>
                <a:schemeClr val="tx1"/>
              </a:solidFill>
            </a:endParaRPr>
          </a:p>
        </p:txBody>
      </p:sp>
      <p:sp>
        <p:nvSpPr>
          <p:cNvPr id="8210" name="内容占位符 2"/>
          <p:cNvSpPr txBox="1">
            <a:spLocks noChangeArrowheads="1"/>
          </p:cNvSpPr>
          <p:nvPr/>
        </p:nvSpPr>
        <p:spPr bwMode="auto">
          <a:xfrm>
            <a:off x="4511675" y="1916114"/>
            <a:ext cx="172878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600">
                <a:latin typeface="微软雅黑" panose="020B0503020204020204" pitchFamily="34" charset="-122"/>
                <a:ea typeface="微软雅黑" panose="020B0503020204020204" pitchFamily="34" charset="-122"/>
              </a:rPr>
              <a:t>自变量</a:t>
            </a:r>
            <a:endParaRPr lang="en-US" altLang="zh-CN" sz="2600">
              <a:latin typeface="微软雅黑" panose="020B0503020204020204" pitchFamily="34" charset="-122"/>
              <a:ea typeface="微软雅黑" panose="020B0503020204020204" pitchFamily="34" charset="-122"/>
            </a:endParaRPr>
          </a:p>
          <a:p>
            <a:pPr algn="ctr">
              <a:spcBef>
                <a:spcPct val="20000"/>
              </a:spcBef>
            </a:pPr>
            <a:r>
              <a:rPr lang="zh-CN" altLang="en-US" sz="2600">
                <a:latin typeface="微软雅黑" panose="020B0503020204020204" pitchFamily="34" charset="-122"/>
                <a:ea typeface="微软雅黑" panose="020B0503020204020204" pitchFamily="34" charset="-122"/>
              </a:rPr>
              <a:t>多少</a:t>
            </a:r>
          </a:p>
        </p:txBody>
      </p:sp>
      <p:cxnSp>
        <p:nvCxnSpPr>
          <p:cNvPr id="43" name="直接连接符 42"/>
          <p:cNvCxnSpPr>
            <a:stCxn id="8199" idx="3"/>
            <a:endCxn id="8205" idx="1"/>
          </p:cNvCxnSpPr>
          <p:nvPr/>
        </p:nvCxnSpPr>
        <p:spPr>
          <a:xfrm flipV="1">
            <a:off x="6240463" y="4079875"/>
            <a:ext cx="1657350" cy="565150"/>
          </a:xfrm>
          <a:prstGeom prst="line">
            <a:avLst/>
          </a:prstGeom>
          <a:ln w="38100">
            <a:solidFill>
              <a:srgbClr val="0083E6"/>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8199" idx="3"/>
            <a:endCxn id="8207" idx="1"/>
          </p:cNvCxnSpPr>
          <p:nvPr/>
        </p:nvCxnSpPr>
        <p:spPr>
          <a:xfrm>
            <a:off x="6240463" y="4724400"/>
            <a:ext cx="1657350" cy="579438"/>
          </a:xfrm>
          <a:prstGeom prst="line">
            <a:avLst/>
          </a:prstGeom>
          <a:ln w="38100">
            <a:solidFill>
              <a:srgbClr val="0083E6"/>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8199" idx="3"/>
            <a:endCxn id="8203" idx="1"/>
          </p:cNvCxnSpPr>
          <p:nvPr/>
        </p:nvCxnSpPr>
        <p:spPr>
          <a:xfrm>
            <a:off x="6240463" y="2420939"/>
            <a:ext cx="1655762" cy="434975"/>
          </a:xfrm>
          <a:prstGeom prst="line">
            <a:avLst/>
          </a:prstGeom>
          <a:ln w="38100">
            <a:solidFill>
              <a:srgbClr val="0083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74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9294" y="-178102"/>
            <a:ext cx="8610600" cy="1293028"/>
          </a:xfrm>
        </p:spPr>
        <p:txBody>
          <a:bodyPr/>
          <a:lstStyle/>
          <a:p>
            <a:r>
              <a:rPr lang="zh-CN" altLang="en-US" dirty="0" smtClean="0"/>
              <a:t>线性回归</a:t>
            </a:r>
            <a:endParaRPr lang="zh-CN" altLang="en-US" dirty="0"/>
          </a:p>
        </p:txBody>
      </p:sp>
      <p:sp>
        <p:nvSpPr>
          <p:cNvPr id="3" name="内容占位符 2"/>
          <p:cNvSpPr>
            <a:spLocks noGrp="1"/>
          </p:cNvSpPr>
          <p:nvPr>
            <p:ph idx="1"/>
          </p:nvPr>
        </p:nvSpPr>
        <p:spPr>
          <a:xfrm>
            <a:off x="163569" y="1114926"/>
            <a:ext cx="10931665" cy="4365609"/>
          </a:xfrm>
        </p:spPr>
        <p:txBody>
          <a:bodyPr>
            <a:normAutofit/>
          </a:bodyPr>
          <a:lstStyle/>
          <a:p>
            <a:r>
              <a:rPr lang="zh-CN" altLang="en-US" dirty="0"/>
              <a:t>线性回归问题就是试图学到一个线性模型尽可能准确地预测新样本的输出</a:t>
            </a:r>
            <a:r>
              <a:rPr lang="zh-CN" altLang="en-US" dirty="0" smtClean="0"/>
              <a:t>值</a:t>
            </a:r>
            <a:endParaRPr lang="en-US" altLang="zh-CN" dirty="0" smtClean="0"/>
          </a:p>
          <a:p>
            <a:r>
              <a:rPr lang="zh-CN" altLang="en-US" dirty="0" smtClean="0"/>
              <a:t>例如</a:t>
            </a:r>
            <a:r>
              <a:rPr lang="zh-CN" altLang="en-US" dirty="0"/>
              <a:t>：通过历年的人口数据预测</a:t>
            </a:r>
            <a:r>
              <a:rPr lang="en-US" altLang="zh-CN" dirty="0"/>
              <a:t>2017</a:t>
            </a:r>
            <a:r>
              <a:rPr lang="zh-CN" altLang="en-US" dirty="0"/>
              <a:t>年人口数量</a:t>
            </a:r>
            <a:r>
              <a:rPr lang="zh-CN" altLang="en-US" dirty="0" smtClean="0"/>
              <a:t>。</a:t>
            </a:r>
            <a:endParaRPr lang="en-US" altLang="zh-CN" dirty="0" smtClean="0"/>
          </a:p>
          <a:p>
            <a:pPr lvl="1"/>
            <a:r>
              <a:rPr lang="zh-CN" altLang="en-US" dirty="0" smtClean="0"/>
              <a:t>在</a:t>
            </a:r>
            <a:r>
              <a:rPr lang="zh-CN" altLang="en-US" dirty="0"/>
              <a:t>这类问题中，往往我们会先得到一系列的有标记数据，例如：</a:t>
            </a:r>
            <a:r>
              <a:rPr lang="en-US" altLang="zh-CN" dirty="0"/>
              <a:t>2000–&gt;13</a:t>
            </a:r>
            <a:r>
              <a:rPr lang="zh-CN" altLang="en-US" dirty="0"/>
              <a:t>亿</a:t>
            </a:r>
            <a:r>
              <a:rPr lang="en-US" altLang="zh-CN" dirty="0"/>
              <a:t>…2016–&gt;15</a:t>
            </a:r>
            <a:r>
              <a:rPr lang="zh-CN" altLang="en-US" dirty="0"/>
              <a:t>亿，这时输入的属性只有一个，即年份；也有输入多属性的情形，假设我们预测一个人的收入，这时输入的属性值就不止一个了，例如：（学历，年龄，性别，颜值，身高，体重）</a:t>
            </a:r>
            <a:r>
              <a:rPr lang="en-US" altLang="zh-CN" dirty="0"/>
              <a:t>–&gt;15k</a:t>
            </a:r>
            <a:r>
              <a:rPr lang="zh-CN" altLang="en-US" dirty="0" smtClean="0"/>
              <a:t>。</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7229795" y="2905125"/>
            <a:ext cx="4533900" cy="3952875"/>
          </a:xfrm>
          <a:prstGeom prst="rect">
            <a:avLst/>
          </a:prstGeom>
        </p:spPr>
      </p:pic>
    </p:spTree>
    <p:extLst>
      <p:ext uri="{BB962C8B-B14F-4D97-AF65-F5344CB8AC3E}">
        <p14:creationId xmlns:p14="http://schemas.microsoft.com/office/powerpoint/2010/main" val="37725915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我们要做到的是让预测值尽量逼近真实值，做到误差最小，而均方误差就是表达这种误差的一种，所以我们要求解多元线性回归模型，就是要求解使均方误差最小化时所对应的参数</a:t>
            </a:r>
            <a:r>
              <a:rPr lang="zh-CN" altLang="en-US" dirty="0" smtClean="0"/>
              <a:t>：</a:t>
            </a:r>
            <a:endParaRPr lang="en-US" altLang="zh-CN" dirty="0" smtClean="0"/>
          </a:p>
          <a:p>
            <a:endParaRPr lang="en-US" altLang="zh-CN" dirty="0"/>
          </a:p>
          <a:p>
            <a:endParaRPr lang="en-US" altLang="zh-CN" dirty="0" smtClean="0"/>
          </a:p>
          <a:p>
            <a:r>
              <a:rPr lang="zh-CN" altLang="en-US" dirty="0" smtClean="0"/>
              <a:t>其中</a:t>
            </a:r>
            <a:r>
              <a:rPr lang="en-US" altLang="zh-CN" dirty="0"/>
              <a:t>w*</a:t>
            </a:r>
            <a:r>
              <a:rPr lang="zh-CN" altLang="en-US" dirty="0"/>
              <a:t>为模型对应的解，即使得均方误差函数最小化时的权重向量</a:t>
            </a:r>
            <a:r>
              <a:rPr lang="zh-CN" altLang="en-US" dirty="0" smtClean="0"/>
              <a:t>。</a:t>
            </a:r>
            <a:endParaRPr lang="en-US" altLang="zh-CN" dirty="0" smtClean="0"/>
          </a:p>
          <a:p>
            <a:r>
              <a:rPr lang="zh-CN" altLang="en-US" dirty="0"/>
              <a:t>可以用最小二乘法对模型的参数进行估计，具体做法是：损失函数对需要求解的参数进行求导，并且令其导数为</a:t>
            </a:r>
            <a:r>
              <a:rPr lang="en-US" altLang="zh-CN" dirty="0"/>
              <a:t>0</a:t>
            </a:r>
            <a:r>
              <a:rPr lang="zh-CN" altLang="en-US" dirty="0"/>
              <a:t>，求得相应的参数。</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2637793" y="3368773"/>
            <a:ext cx="6627588" cy="848398"/>
          </a:xfrm>
          <a:prstGeom prst="rect">
            <a:avLst/>
          </a:prstGeom>
        </p:spPr>
      </p:pic>
    </p:spTree>
    <p:extLst>
      <p:ext uri="{BB962C8B-B14F-4D97-AF65-F5344CB8AC3E}">
        <p14:creationId xmlns:p14="http://schemas.microsoft.com/office/powerpoint/2010/main" val="14138315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决策树</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092513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424113" y="333375"/>
            <a:ext cx="692626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pPr>
            <a:r>
              <a:rPr kumimoji="0" lang="en-US" altLang="zh-CN" sz="3600" b="1">
                <a:solidFill>
                  <a:schemeClr val="tx2"/>
                </a:solidFill>
                <a:latin typeface="华文新魏" panose="02010800040101010101" pitchFamily="2" charset="-122"/>
                <a:ea typeface="华文新魏" panose="02010800040101010101" pitchFamily="2" charset="-122"/>
              </a:rPr>
              <a:t>(1)  </a:t>
            </a:r>
            <a:r>
              <a:rPr kumimoji="0" lang="zh-CN" altLang="en-US" sz="3600" b="1">
                <a:solidFill>
                  <a:schemeClr val="tx2"/>
                </a:solidFill>
                <a:latin typeface="华文新魏" panose="02010800040101010101" pitchFamily="2" charset="-122"/>
                <a:ea typeface="华文新魏" panose="02010800040101010101" pitchFamily="2" charset="-122"/>
              </a:rPr>
              <a:t>模型的构建</a:t>
            </a:r>
          </a:p>
        </p:txBody>
      </p:sp>
      <p:grpSp>
        <p:nvGrpSpPr>
          <p:cNvPr id="11267" name="Group 3"/>
          <p:cNvGrpSpPr>
            <a:grpSpLocks/>
          </p:cNvGrpSpPr>
          <p:nvPr/>
        </p:nvGrpSpPr>
        <p:grpSpPr bwMode="auto">
          <a:xfrm>
            <a:off x="3998914" y="2260600"/>
            <a:ext cx="1417637" cy="1238250"/>
            <a:chOff x="1283" y="1118"/>
            <a:chExt cx="1070" cy="949"/>
          </a:xfrm>
        </p:grpSpPr>
        <p:pic>
          <p:nvPicPr>
            <p:cNvPr id="11361"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2" name="Rectangle 5"/>
            <p:cNvSpPr>
              <a:spLocks noChangeArrowheads="1"/>
            </p:cNvSpPr>
            <p:nvPr/>
          </p:nvSpPr>
          <p:spPr bwMode="auto">
            <a:xfrm>
              <a:off x="1347" y="1338"/>
              <a:ext cx="934" cy="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Training</a:t>
              </a:r>
            </a:p>
            <a:p>
              <a:pPr algn="ct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Data</a:t>
              </a:r>
            </a:p>
          </p:txBody>
        </p:sp>
      </p:grpSp>
      <p:sp>
        <p:nvSpPr>
          <p:cNvPr id="11268" name="Line 6"/>
          <p:cNvSpPr>
            <a:spLocks noChangeShapeType="1"/>
          </p:cNvSpPr>
          <p:nvPr/>
        </p:nvSpPr>
        <p:spPr bwMode="auto">
          <a:xfrm flipH="1">
            <a:off x="2554289" y="3359151"/>
            <a:ext cx="1373187" cy="574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 name="Line 7"/>
          <p:cNvSpPr>
            <a:spLocks noChangeShapeType="1"/>
          </p:cNvSpPr>
          <p:nvPr/>
        </p:nvSpPr>
        <p:spPr bwMode="auto">
          <a:xfrm>
            <a:off x="5418139" y="3359151"/>
            <a:ext cx="1690687" cy="574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 name="Rectangle 8"/>
          <p:cNvSpPr>
            <a:spLocks noChangeArrowheads="1"/>
          </p:cNvSpPr>
          <p:nvPr/>
        </p:nvSpPr>
        <p:spPr bwMode="auto">
          <a:xfrm>
            <a:off x="7556501" y="2060576"/>
            <a:ext cx="1870075" cy="8350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Classification</a:t>
            </a:r>
          </a:p>
          <a:p>
            <a:pPr algn="ct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Algorithms</a:t>
            </a:r>
          </a:p>
        </p:txBody>
      </p:sp>
      <p:sp>
        <p:nvSpPr>
          <p:cNvPr id="11271" name="AutoShape 9"/>
          <p:cNvSpPr>
            <a:spLocks noChangeArrowheads="1"/>
          </p:cNvSpPr>
          <p:nvPr/>
        </p:nvSpPr>
        <p:spPr bwMode="auto">
          <a:xfrm rot="20460000">
            <a:off x="5834063" y="2506663"/>
            <a:ext cx="1384300" cy="398462"/>
          </a:xfrm>
          <a:prstGeom prst="rightArrow">
            <a:avLst>
              <a:gd name="adj1" fmla="val 50000"/>
              <a:gd name="adj2" fmla="val 86885"/>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272" name="Rectangle 10"/>
          <p:cNvSpPr>
            <a:spLocks noChangeArrowheads="1"/>
          </p:cNvSpPr>
          <p:nvPr/>
        </p:nvSpPr>
        <p:spPr bwMode="auto">
          <a:xfrm>
            <a:off x="7264401" y="5062538"/>
            <a:ext cx="3008313" cy="120015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IF rank = ‘professor’</a:t>
            </a:r>
          </a:p>
          <a:p>
            <a:pP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OR years &gt; 6</a:t>
            </a:r>
          </a:p>
          <a:p>
            <a:pP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THEN tenured = ‘yes’ </a:t>
            </a:r>
          </a:p>
        </p:txBody>
      </p:sp>
      <p:grpSp>
        <p:nvGrpSpPr>
          <p:cNvPr id="11273" name="Group 11"/>
          <p:cNvGrpSpPr>
            <a:grpSpLocks/>
          </p:cNvGrpSpPr>
          <p:nvPr/>
        </p:nvGrpSpPr>
        <p:grpSpPr bwMode="auto">
          <a:xfrm>
            <a:off x="7707314" y="3444875"/>
            <a:ext cx="1576387" cy="1238250"/>
            <a:chOff x="4081" y="2026"/>
            <a:chExt cx="1190" cy="949"/>
          </a:xfrm>
        </p:grpSpPr>
        <p:pic>
          <p:nvPicPr>
            <p:cNvPr id="11359"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0" name="Rectangle 13"/>
            <p:cNvSpPr>
              <a:spLocks noChangeArrowheads="1"/>
            </p:cNvSpPr>
            <p:nvPr/>
          </p:nvSpPr>
          <p:spPr bwMode="auto">
            <a:xfrm>
              <a:off x="4156" y="2247"/>
              <a:ext cx="1030" cy="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Classifier</a:t>
              </a:r>
            </a:p>
            <a:p>
              <a:pPr algn="ctr">
                <a:spcBef>
                  <a:spcPct val="0"/>
                </a:spcBef>
                <a:buFontTx/>
                <a:buNone/>
              </a:pPr>
              <a:r>
                <a:rPr kumimoji="0" lang="en-US" altLang="zh-CN" sz="2400" dirty="0">
                  <a:solidFill>
                    <a:srgbClr val="FF0000"/>
                  </a:solidFill>
                  <a:latin typeface="Times New Roman" panose="02020603050405020304" pitchFamily="18" charset="0"/>
                  <a:ea typeface="宋体" panose="02010600030101010101" pitchFamily="2" charset="-122"/>
                </a:rPr>
                <a:t>(Model)</a:t>
              </a:r>
            </a:p>
          </p:txBody>
        </p:sp>
      </p:grpSp>
      <p:sp>
        <p:nvSpPr>
          <p:cNvPr id="11274" name="Line 14"/>
          <p:cNvSpPr>
            <a:spLocks noChangeShapeType="1"/>
          </p:cNvSpPr>
          <p:nvPr/>
        </p:nvSpPr>
        <p:spPr bwMode="auto">
          <a:xfrm flipH="1">
            <a:off x="7248525" y="4508501"/>
            <a:ext cx="444500" cy="5873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Line 15"/>
          <p:cNvSpPr>
            <a:spLocks noChangeShapeType="1"/>
          </p:cNvSpPr>
          <p:nvPr/>
        </p:nvSpPr>
        <p:spPr bwMode="auto">
          <a:xfrm>
            <a:off x="9264650" y="4437064"/>
            <a:ext cx="482600" cy="6508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6" name="AutoShape 16"/>
          <p:cNvSpPr>
            <a:spLocks noChangeArrowheads="1"/>
          </p:cNvSpPr>
          <p:nvPr/>
        </p:nvSpPr>
        <p:spPr bwMode="auto">
          <a:xfrm>
            <a:off x="8262938" y="2919413"/>
            <a:ext cx="455612" cy="487362"/>
          </a:xfrm>
          <a:prstGeom prst="downArrow">
            <a:avLst>
              <a:gd name="adj1" fmla="val 50000"/>
              <a:gd name="adj2" fmla="val 26752"/>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277" name="AutoShape 17"/>
          <p:cNvSpPr>
            <a:spLocks noChangeAspect="1" noChangeArrowheads="1" noTextEdit="1"/>
          </p:cNvSpPr>
          <p:nvPr/>
        </p:nvSpPr>
        <p:spPr bwMode="auto">
          <a:xfrm>
            <a:off x="2540001" y="3946525"/>
            <a:ext cx="4538663"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78" name="Line 18"/>
          <p:cNvSpPr>
            <a:spLocks noChangeShapeType="1"/>
          </p:cNvSpPr>
          <p:nvPr/>
        </p:nvSpPr>
        <p:spPr bwMode="auto">
          <a:xfrm>
            <a:off x="2540000" y="3946525"/>
            <a:ext cx="4527550"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9" name="Line 19"/>
          <p:cNvSpPr>
            <a:spLocks noChangeShapeType="1"/>
          </p:cNvSpPr>
          <p:nvPr/>
        </p:nvSpPr>
        <p:spPr bwMode="auto">
          <a:xfrm>
            <a:off x="2540000" y="3946525"/>
            <a:ext cx="1588" cy="203993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Rectangle 20"/>
          <p:cNvSpPr>
            <a:spLocks noChangeArrowheads="1"/>
          </p:cNvSpPr>
          <p:nvPr/>
        </p:nvSpPr>
        <p:spPr bwMode="auto">
          <a:xfrm>
            <a:off x="2540000" y="3946525"/>
            <a:ext cx="6350" cy="203993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281" name="Rectangle 21"/>
          <p:cNvSpPr>
            <a:spLocks noChangeArrowheads="1"/>
          </p:cNvSpPr>
          <p:nvPr/>
        </p:nvSpPr>
        <p:spPr bwMode="auto">
          <a:xfrm>
            <a:off x="2540000" y="3946525"/>
            <a:ext cx="4527550" cy="306388"/>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282" name="Rectangle 22"/>
          <p:cNvSpPr>
            <a:spLocks noChangeArrowheads="1"/>
          </p:cNvSpPr>
          <p:nvPr/>
        </p:nvSpPr>
        <p:spPr bwMode="auto">
          <a:xfrm>
            <a:off x="2584450" y="3965575"/>
            <a:ext cx="673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b="1">
                <a:solidFill>
                  <a:schemeClr val="tx1"/>
                </a:solidFill>
                <a:ea typeface="宋体" panose="02010600030101010101" pitchFamily="2" charset="-122"/>
              </a:rPr>
              <a:t>NAME</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3" name="Rectangle 23"/>
          <p:cNvSpPr>
            <a:spLocks noChangeArrowheads="1"/>
          </p:cNvSpPr>
          <p:nvPr/>
        </p:nvSpPr>
        <p:spPr bwMode="auto">
          <a:xfrm>
            <a:off x="3367088" y="3965575"/>
            <a:ext cx="660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b="1">
                <a:solidFill>
                  <a:schemeClr val="tx1"/>
                </a:solidFill>
                <a:ea typeface="宋体" panose="02010600030101010101" pitchFamily="2" charset="-122"/>
              </a:rPr>
              <a:t>RANK</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4" name="Rectangle 24"/>
          <p:cNvSpPr>
            <a:spLocks noChangeArrowheads="1"/>
          </p:cNvSpPr>
          <p:nvPr/>
        </p:nvSpPr>
        <p:spPr bwMode="auto">
          <a:xfrm>
            <a:off x="4959350" y="3965575"/>
            <a:ext cx="78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b="1">
                <a:solidFill>
                  <a:schemeClr val="tx1"/>
                </a:solidFill>
                <a:ea typeface="宋体" panose="02010600030101010101" pitchFamily="2" charset="-122"/>
              </a:rPr>
              <a:t>YEARS</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5" name="Rectangle 25"/>
          <p:cNvSpPr>
            <a:spLocks noChangeArrowheads="1"/>
          </p:cNvSpPr>
          <p:nvPr/>
        </p:nvSpPr>
        <p:spPr bwMode="auto">
          <a:xfrm>
            <a:off x="5864225" y="3965575"/>
            <a:ext cx="1104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b="1">
                <a:solidFill>
                  <a:schemeClr val="tx1"/>
                </a:solidFill>
                <a:ea typeface="宋体" panose="02010600030101010101" pitchFamily="2" charset="-122"/>
              </a:rPr>
              <a:t>TENURED</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6" name="Rectangle 26"/>
          <p:cNvSpPr>
            <a:spLocks noChangeArrowheads="1"/>
          </p:cNvSpPr>
          <p:nvPr/>
        </p:nvSpPr>
        <p:spPr bwMode="auto">
          <a:xfrm>
            <a:off x="2584450" y="4271964"/>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Mike</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7" name="Rectangle 27"/>
          <p:cNvSpPr>
            <a:spLocks noChangeArrowheads="1"/>
          </p:cNvSpPr>
          <p:nvPr/>
        </p:nvSpPr>
        <p:spPr bwMode="auto">
          <a:xfrm>
            <a:off x="3367088" y="4271964"/>
            <a:ext cx="1409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Assistant Prof</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8" name="Rectangle 28"/>
          <p:cNvSpPr>
            <a:spLocks noChangeArrowheads="1"/>
          </p:cNvSpPr>
          <p:nvPr/>
        </p:nvSpPr>
        <p:spPr bwMode="auto">
          <a:xfrm>
            <a:off x="5303838" y="4271964"/>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3</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89" name="Rectangle 29"/>
          <p:cNvSpPr>
            <a:spLocks noChangeArrowheads="1"/>
          </p:cNvSpPr>
          <p:nvPr/>
        </p:nvSpPr>
        <p:spPr bwMode="auto">
          <a:xfrm>
            <a:off x="6310313" y="4271964"/>
            <a:ext cx="254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no</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0" name="Rectangle 30"/>
          <p:cNvSpPr>
            <a:spLocks noChangeArrowheads="1"/>
          </p:cNvSpPr>
          <p:nvPr/>
        </p:nvSpPr>
        <p:spPr bwMode="auto">
          <a:xfrm>
            <a:off x="2584450" y="45593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Mary</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1" name="Rectangle 31"/>
          <p:cNvSpPr>
            <a:spLocks noChangeArrowheads="1"/>
          </p:cNvSpPr>
          <p:nvPr/>
        </p:nvSpPr>
        <p:spPr bwMode="auto">
          <a:xfrm>
            <a:off x="3367088" y="4559300"/>
            <a:ext cx="1409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Assistant Prof</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2" name="Rectangle 32"/>
          <p:cNvSpPr>
            <a:spLocks noChangeArrowheads="1"/>
          </p:cNvSpPr>
          <p:nvPr/>
        </p:nvSpPr>
        <p:spPr bwMode="auto">
          <a:xfrm>
            <a:off x="5303838" y="4559300"/>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7</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3" name="Rectangle 33"/>
          <p:cNvSpPr>
            <a:spLocks noChangeArrowheads="1"/>
          </p:cNvSpPr>
          <p:nvPr/>
        </p:nvSpPr>
        <p:spPr bwMode="auto">
          <a:xfrm>
            <a:off x="6265863" y="4559300"/>
            <a:ext cx="35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yes</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4" name="Rectangle 34"/>
          <p:cNvSpPr>
            <a:spLocks noChangeArrowheads="1"/>
          </p:cNvSpPr>
          <p:nvPr/>
        </p:nvSpPr>
        <p:spPr bwMode="auto">
          <a:xfrm>
            <a:off x="2584450" y="48482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Bill </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5" name="Rectangle 35"/>
          <p:cNvSpPr>
            <a:spLocks noChangeArrowheads="1"/>
          </p:cNvSpPr>
          <p:nvPr/>
        </p:nvSpPr>
        <p:spPr bwMode="auto">
          <a:xfrm>
            <a:off x="3367088" y="4848225"/>
            <a:ext cx="977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Professor</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6" name="Rectangle 36"/>
          <p:cNvSpPr>
            <a:spLocks noChangeArrowheads="1"/>
          </p:cNvSpPr>
          <p:nvPr/>
        </p:nvSpPr>
        <p:spPr bwMode="auto">
          <a:xfrm>
            <a:off x="5303838" y="4848225"/>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2</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7" name="Rectangle 37"/>
          <p:cNvSpPr>
            <a:spLocks noChangeArrowheads="1"/>
          </p:cNvSpPr>
          <p:nvPr/>
        </p:nvSpPr>
        <p:spPr bwMode="auto">
          <a:xfrm>
            <a:off x="6265863" y="4848225"/>
            <a:ext cx="35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yes</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8" name="Rectangle 38"/>
          <p:cNvSpPr>
            <a:spLocks noChangeArrowheads="1"/>
          </p:cNvSpPr>
          <p:nvPr/>
        </p:nvSpPr>
        <p:spPr bwMode="auto">
          <a:xfrm>
            <a:off x="2584450" y="5135564"/>
            <a:ext cx="35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Jim</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299" name="Rectangle 39"/>
          <p:cNvSpPr>
            <a:spLocks noChangeArrowheads="1"/>
          </p:cNvSpPr>
          <p:nvPr/>
        </p:nvSpPr>
        <p:spPr bwMode="auto">
          <a:xfrm>
            <a:off x="3367088" y="5135564"/>
            <a:ext cx="1473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Associate Prof</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0" name="Rectangle 40"/>
          <p:cNvSpPr>
            <a:spLocks noChangeArrowheads="1"/>
          </p:cNvSpPr>
          <p:nvPr/>
        </p:nvSpPr>
        <p:spPr bwMode="auto">
          <a:xfrm>
            <a:off x="5303838" y="5135564"/>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7</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1" name="Rectangle 41"/>
          <p:cNvSpPr>
            <a:spLocks noChangeArrowheads="1"/>
          </p:cNvSpPr>
          <p:nvPr/>
        </p:nvSpPr>
        <p:spPr bwMode="auto">
          <a:xfrm>
            <a:off x="6265863" y="5135564"/>
            <a:ext cx="35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yes</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2" name="Rectangle 42"/>
          <p:cNvSpPr>
            <a:spLocks noChangeArrowheads="1"/>
          </p:cNvSpPr>
          <p:nvPr/>
        </p:nvSpPr>
        <p:spPr bwMode="auto">
          <a:xfrm>
            <a:off x="2584450" y="5422900"/>
            <a:ext cx="533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Dave</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3" name="Rectangle 43"/>
          <p:cNvSpPr>
            <a:spLocks noChangeArrowheads="1"/>
          </p:cNvSpPr>
          <p:nvPr/>
        </p:nvSpPr>
        <p:spPr bwMode="auto">
          <a:xfrm>
            <a:off x="3367088" y="5422900"/>
            <a:ext cx="1409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Assistant Prof</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4" name="Rectangle 44"/>
          <p:cNvSpPr>
            <a:spLocks noChangeArrowheads="1"/>
          </p:cNvSpPr>
          <p:nvPr/>
        </p:nvSpPr>
        <p:spPr bwMode="auto">
          <a:xfrm>
            <a:off x="5303838" y="5422900"/>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6</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5" name="Rectangle 45"/>
          <p:cNvSpPr>
            <a:spLocks noChangeArrowheads="1"/>
          </p:cNvSpPr>
          <p:nvPr/>
        </p:nvSpPr>
        <p:spPr bwMode="auto">
          <a:xfrm>
            <a:off x="6310313" y="5422900"/>
            <a:ext cx="25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no</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6" name="Rectangle 46"/>
          <p:cNvSpPr>
            <a:spLocks noChangeArrowheads="1"/>
          </p:cNvSpPr>
          <p:nvPr/>
        </p:nvSpPr>
        <p:spPr bwMode="auto">
          <a:xfrm>
            <a:off x="2584450" y="5711825"/>
            <a:ext cx="533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Anne</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7" name="Rectangle 47"/>
          <p:cNvSpPr>
            <a:spLocks noChangeArrowheads="1"/>
          </p:cNvSpPr>
          <p:nvPr/>
        </p:nvSpPr>
        <p:spPr bwMode="auto">
          <a:xfrm>
            <a:off x="3367088" y="5711825"/>
            <a:ext cx="1473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Associate Prof</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8" name="Rectangle 48"/>
          <p:cNvSpPr>
            <a:spLocks noChangeArrowheads="1"/>
          </p:cNvSpPr>
          <p:nvPr/>
        </p:nvSpPr>
        <p:spPr bwMode="auto">
          <a:xfrm>
            <a:off x="5303838" y="5711825"/>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3</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09" name="Rectangle 49"/>
          <p:cNvSpPr>
            <a:spLocks noChangeArrowheads="1"/>
          </p:cNvSpPr>
          <p:nvPr/>
        </p:nvSpPr>
        <p:spPr bwMode="auto">
          <a:xfrm>
            <a:off x="6310313" y="5711825"/>
            <a:ext cx="25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800">
                <a:solidFill>
                  <a:schemeClr val="tx1"/>
                </a:solidFill>
                <a:ea typeface="宋体" panose="02010600030101010101" pitchFamily="2" charset="-122"/>
              </a:rPr>
              <a:t>no</a:t>
            </a:r>
            <a:endParaRPr lang="en-US" altLang="zh-CN" sz="2400" b="1">
              <a:solidFill>
                <a:schemeClr val="tx1"/>
              </a:solidFill>
              <a:latin typeface="Tahoma" panose="020B0604030504040204" pitchFamily="34" charset="0"/>
              <a:ea typeface="宋体" panose="02010600030101010101" pitchFamily="2" charset="-122"/>
            </a:endParaRPr>
          </a:p>
        </p:txBody>
      </p:sp>
      <p:sp>
        <p:nvSpPr>
          <p:cNvPr id="11310" name="Line 50"/>
          <p:cNvSpPr>
            <a:spLocks noChangeShapeType="1"/>
          </p:cNvSpPr>
          <p:nvPr/>
        </p:nvSpPr>
        <p:spPr bwMode="auto">
          <a:xfrm flipV="1">
            <a:off x="2540000" y="39465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1" name="Rectangle 51"/>
          <p:cNvSpPr>
            <a:spLocks noChangeArrowheads="1"/>
          </p:cNvSpPr>
          <p:nvPr/>
        </p:nvSpPr>
        <p:spPr bwMode="auto">
          <a:xfrm>
            <a:off x="2540000" y="3940175"/>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12" name="Line 52"/>
          <p:cNvSpPr>
            <a:spLocks noChangeShapeType="1"/>
          </p:cNvSpPr>
          <p:nvPr/>
        </p:nvSpPr>
        <p:spPr bwMode="auto">
          <a:xfrm flipV="1">
            <a:off x="3322639" y="3946525"/>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3" name="Line 53"/>
          <p:cNvSpPr>
            <a:spLocks noChangeShapeType="1"/>
          </p:cNvSpPr>
          <p:nvPr/>
        </p:nvSpPr>
        <p:spPr bwMode="auto">
          <a:xfrm flipV="1">
            <a:off x="4921250" y="39465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4" name="Rectangle 54"/>
          <p:cNvSpPr>
            <a:spLocks noChangeArrowheads="1"/>
          </p:cNvSpPr>
          <p:nvPr/>
        </p:nvSpPr>
        <p:spPr bwMode="auto">
          <a:xfrm>
            <a:off x="4921250" y="3940175"/>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15" name="Line 55"/>
          <p:cNvSpPr>
            <a:spLocks noChangeShapeType="1"/>
          </p:cNvSpPr>
          <p:nvPr/>
        </p:nvSpPr>
        <p:spPr bwMode="auto">
          <a:xfrm flipV="1">
            <a:off x="5813425" y="39465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6" name="Rectangle 56"/>
          <p:cNvSpPr>
            <a:spLocks noChangeArrowheads="1"/>
          </p:cNvSpPr>
          <p:nvPr/>
        </p:nvSpPr>
        <p:spPr bwMode="auto">
          <a:xfrm>
            <a:off x="2546350" y="3940175"/>
            <a:ext cx="452120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17" name="Line 57"/>
          <p:cNvSpPr>
            <a:spLocks noChangeShapeType="1"/>
          </p:cNvSpPr>
          <p:nvPr/>
        </p:nvSpPr>
        <p:spPr bwMode="auto">
          <a:xfrm flipV="1">
            <a:off x="7061200" y="39465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8" name="Rectangle 58"/>
          <p:cNvSpPr>
            <a:spLocks noChangeArrowheads="1"/>
          </p:cNvSpPr>
          <p:nvPr/>
        </p:nvSpPr>
        <p:spPr bwMode="auto">
          <a:xfrm>
            <a:off x="7061200" y="3940175"/>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19" name="Line 59"/>
          <p:cNvSpPr>
            <a:spLocks noChangeShapeType="1"/>
          </p:cNvSpPr>
          <p:nvPr/>
        </p:nvSpPr>
        <p:spPr bwMode="auto">
          <a:xfrm>
            <a:off x="3322639" y="3952875"/>
            <a:ext cx="1587" cy="2873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0" name="Line 60"/>
          <p:cNvSpPr>
            <a:spLocks noChangeShapeType="1"/>
          </p:cNvSpPr>
          <p:nvPr/>
        </p:nvSpPr>
        <p:spPr bwMode="auto">
          <a:xfrm>
            <a:off x="4921250" y="3952875"/>
            <a:ext cx="1588" cy="2873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1" name="Rectangle 61"/>
          <p:cNvSpPr>
            <a:spLocks noChangeArrowheads="1"/>
          </p:cNvSpPr>
          <p:nvPr/>
        </p:nvSpPr>
        <p:spPr bwMode="auto">
          <a:xfrm>
            <a:off x="4921250" y="3952875"/>
            <a:ext cx="6350" cy="2873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22" name="Line 62"/>
          <p:cNvSpPr>
            <a:spLocks noChangeShapeType="1"/>
          </p:cNvSpPr>
          <p:nvPr/>
        </p:nvSpPr>
        <p:spPr bwMode="auto">
          <a:xfrm>
            <a:off x="5813425" y="3952875"/>
            <a:ext cx="1588" cy="2873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3" name="Rectangle 63"/>
          <p:cNvSpPr>
            <a:spLocks noChangeArrowheads="1"/>
          </p:cNvSpPr>
          <p:nvPr/>
        </p:nvSpPr>
        <p:spPr bwMode="auto">
          <a:xfrm>
            <a:off x="2546350" y="4240213"/>
            <a:ext cx="452120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24" name="Line 64"/>
          <p:cNvSpPr>
            <a:spLocks noChangeShapeType="1"/>
          </p:cNvSpPr>
          <p:nvPr/>
        </p:nvSpPr>
        <p:spPr bwMode="auto">
          <a:xfrm>
            <a:off x="2546350" y="4535489"/>
            <a:ext cx="4508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5" name="Rectangle 65"/>
          <p:cNvSpPr>
            <a:spLocks noChangeArrowheads="1"/>
          </p:cNvSpPr>
          <p:nvPr/>
        </p:nvSpPr>
        <p:spPr bwMode="auto">
          <a:xfrm>
            <a:off x="2546350" y="4535488"/>
            <a:ext cx="4508500" cy="47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26" name="Line 66"/>
          <p:cNvSpPr>
            <a:spLocks noChangeShapeType="1"/>
          </p:cNvSpPr>
          <p:nvPr/>
        </p:nvSpPr>
        <p:spPr bwMode="auto">
          <a:xfrm>
            <a:off x="2546350" y="4822825"/>
            <a:ext cx="45085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7" name="Line 67"/>
          <p:cNvSpPr>
            <a:spLocks noChangeShapeType="1"/>
          </p:cNvSpPr>
          <p:nvPr/>
        </p:nvSpPr>
        <p:spPr bwMode="auto">
          <a:xfrm>
            <a:off x="2546350" y="5110164"/>
            <a:ext cx="4508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8" name="Rectangle 68"/>
          <p:cNvSpPr>
            <a:spLocks noChangeArrowheads="1"/>
          </p:cNvSpPr>
          <p:nvPr/>
        </p:nvSpPr>
        <p:spPr bwMode="auto">
          <a:xfrm>
            <a:off x="2546350" y="5110163"/>
            <a:ext cx="450850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29" name="Line 69"/>
          <p:cNvSpPr>
            <a:spLocks noChangeShapeType="1"/>
          </p:cNvSpPr>
          <p:nvPr/>
        </p:nvSpPr>
        <p:spPr bwMode="auto">
          <a:xfrm>
            <a:off x="2546350" y="5397500"/>
            <a:ext cx="45085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0" name="Rectangle 70"/>
          <p:cNvSpPr>
            <a:spLocks noChangeArrowheads="1"/>
          </p:cNvSpPr>
          <p:nvPr/>
        </p:nvSpPr>
        <p:spPr bwMode="auto">
          <a:xfrm>
            <a:off x="2546350" y="5397500"/>
            <a:ext cx="450850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31" name="Line 71"/>
          <p:cNvSpPr>
            <a:spLocks noChangeShapeType="1"/>
          </p:cNvSpPr>
          <p:nvPr/>
        </p:nvSpPr>
        <p:spPr bwMode="auto">
          <a:xfrm>
            <a:off x="2546350" y="5686425"/>
            <a:ext cx="45085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2" name="Rectangle 72"/>
          <p:cNvSpPr>
            <a:spLocks noChangeArrowheads="1"/>
          </p:cNvSpPr>
          <p:nvPr/>
        </p:nvSpPr>
        <p:spPr bwMode="auto">
          <a:xfrm>
            <a:off x="2533650" y="3940175"/>
            <a:ext cx="12700" cy="2046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33" name="Line 73"/>
          <p:cNvSpPr>
            <a:spLocks noChangeShapeType="1"/>
          </p:cNvSpPr>
          <p:nvPr/>
        </p:nvSpPr>
        <p:spPr bwMode="auto">
          <a:xfrm>
            <a:off x="3322639" y="4252913"/>
            <a:ext cx="1587" cy="17208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4" name="Line 74"/>
          <p:cNvSpPr>
            <a:spLocks noChangeShapeType="1"/>
          </p:cNvSpPr>
          <p:nvPr/>
        </p:nvSpPr>
        <p:spPr bwMode="auto">
          <a:xfrm>
            <a:off x="4921250" y="4252913"/>
            <a:ext cx="1588" cy="17208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5" name="Rectangle 75"/>
          <p:cNvSpPr>
            <a:spLocks noChangeArrowheads="1"/>
          </p:cNvSpPr>
          <p:nvPr/>
        </p:nvSpPr>
        <p:spPr bwMode="auto">
          <a:xfrm>
            <a:off x="4921250" y="4252913"/>
            <a:ext cx="6350" cy="17208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36" name="Line 76"/>
          <p:cNvSpPr>
            <a:spLocks noChangeShapeType="1"/>
          </p:cNvSpPr>
          <p:nvPr/>
        </p:nvSpPr>
        <p:spPr bwMode="auto">
          <a:xfrm>
            <a:off x="5813425" y="4252913"/>
            <a:ext cx="1588" cy="17208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7" name="Rectangle 77"/>
          <p:cNvSpPr>
            <a:spLocks noChangeArrowheads="1"/>
          </p:cNvSpPr>
          <p:nvPr/>
        </p:nvSpPr>
        <p:spPr bwMode="auto">
          <a:xfrm>
            <a:off x="2546350" y="5973763"/>
            <a:ext cx="452120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38" name="Rectangle 78"/>
          <p:cNvSpPr>
            <a:spLocks noChangeArrowheads="1"/>
          </p:cNvSpPr>
          <p:nvPr/>
        </p:nvSpPr>
        <p:spPr bwMode="auto">
          <a:xfrm>
            <a:off x="7054850" y="3952875"/>
            <a:ext cx="12700" cy="2033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39" name="Line 79"/>
          <p:cNvSpPr>
            <a:spLocks noChangeShapeType="1"/>
          </p:cNvSpPr>
          <p:nvPr/>
        </p:nvSpPr>
        <p:spPr bwMode="auto">
          <a:xfrm>
            <a:off x="2540000" y="5986464"/>
            <a:ext cx="1588"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0" name="Rectangle 80"/>
          <p:cNvSpPr>
            <a:spLocks noChangeArrowheads="1"/>
          </p:cNvSpPr>
          <p:nvPr/>
        </p:nvSpPr>
        <p:spPr bwMode="auto">
          <a:xfrm>
            <a:off x="2540000" y="5986463"/>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41" name="Line 81"/>
          <p:cNvSpPr>
            <a:spLocks noChangeShapeType="1"/>
          </p:cNvSpPr>
          <p:nvPr/>
        </p:nvSpPr>
        <p:spPr bwMode="auto">
          <a:xfrm>
            <a:off x="3322639" y="5986464"/>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2" name="Line 82"/>
          <p:cNvSpPr>
            <a:spLocks noChangeShapeType="1"/>
          </p:cNvSpPr>
          <p:nvPr/>
        </p:nvSpPr>
        <p:spPr bwMode="auto">
          <a:xfrm>
            <a:off x="4921250" y="5986464"/>
            <a:ext cx="1588"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3" name="Rectangle 83"/>
          <p:cNvSpPr>
            <a:spLocks noChangeArrowheads="1"/>
          </p:cNvSpPr>
          <p:nvPr/>
        </p:nvSpPr>
        <p:spPr bwMode="auto">
          <a:xfrm>
            <a:off x="4921250" y="5986463"/>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44" name="Line 84"/>
          <p:cNvSpPr>
            <a:spLocks noChangeShapeType="1"/>
          </p:cNvSpPr>
          <p:nvPr/>
        </p:nvSpPr>
        <p:spPr bwMode="auto">
          <a:xfrm>
            <a:off x="5813425" y="5986464"/>
            <a:ext cx="1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5" name="Line 85"/>
          <p:cNvSpPr>
            <a:spLocks noChangeShapeType="1"/>
          </p:cNvSpPr>
          <p:nvPr/>
        </p:nvSpPr>
        <p:spPr bwMode="auto">
          <a:xfrm>
            <a:off x="7061200" y="5986464"/>
            <a:ext cx="1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6" name="Rectangle 86"/>
          <p:cNvSpPr>
            <a:spLocks noChangeArrowheads="1"/>
          </p:cNvSpPr>
          <p:nvPr/>
        </p:nvSpPr>
        <p:spPr bwMode="auto">
          <a:xfrm>
            <a:off x="7061200" y="5986463"/>
            <a:ext cx="635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47" name="Line 87"/>
          <p:cNvSpPr>
            <a:spLocks noChangeShapeType="1"/>
          </p:cNvSpPr>
          <p:nvPr/>
        </p:nvSpPr>
        <p:spPr bwMode="auto">
          <a:xfrm>
            <a:off x="7067550" y="39465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8" name="Line 88"/>
          <p:cNvSpPr>
            <a:spLocks noChangeShapeType="1"/>
          </p:cNvSpPr>
          <p:nvPr/>
        </p:nvSpPr>
        <p:spPr bwMode="auto">
          <a:xfrm>
            <a:off x="7067550" y="4246564"/>
            <a:ext cx="1588"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9" name="Rectangle 89"/>
          <p:cNvSpPr>
            <a:spLocks noChangeArrowheads="1"/>
          </p:cNvSpPr>
          <p:nvPr/>
        </p:nvSpPr>
        <p:spPr bwMode="auto">
          <a:xfrm>
            <a:off x="7067550" y="4246563"/>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50" name="Line 90"/>
          <p:cNvSpPr>
            <a:spLocks noChangeShapeType="1"/>
          </p:cNvSpPr>
          <p:nvPr/>
        </p:nvSpPr>
        <p:spPr bwMode="auto">
          <a:xfrm>
            <a:off x="7067550" y="4535489"/>
            <a:ext cx="1588"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51" name="Rectangle 91"/>
          <p:cNvSpPr>
            <a:spLocks noChangeArrowheads="1"/>
          </p:cNvSpPr>
          <p:nvPr/>
        </p:nvSpPr>
        <p:spPr bwMode="auto">
          <a:xfrm>
            <a:off x="7067550" y="4535488"/>
            <a:ext cx="6350" cy="476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52" name="Line 92"/>
          <p:cNvSpPr>
            <a:spLocks noChangeShapeType="1"/>
          </p:cNvSpPr>
          <p:nvPr/>
        </p:nvSpPr>
        <p:spPr bwMode="auto">
          <a:xfrm>
            <a:off x="7067550" y="48228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53" name="Line 93"/>
          <p:cNvSpPr>
            <a:spLocks noChangeShapeType="1"/>
          </p:cNvSpPr>
          <p:nvPr/>
        </p:nvSpPr>
        <p:spPr bwMode="auto">
          <a:xfrm>
            <a:off x="7067550" y="5110164"/>
            <a:ext cx="1588"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54" name="Rectangle 94"/>
          <p:cNvSpPr>
            <a:spLocks noChangeArrowheads="1"/>
          </p:cNvSpPr>
          <p:nvPr/>
        </p:nvSpPr>
        <p:spPr bwMode="auto">
          <a:xfrm>
            <a:off x="7067550" y="5110163"/>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55" name="Line 95"/>
          <p:cNvSpPr>
            <a:spLocks noChangeShapeType="1"/>
          </p:cNvSpPr>
          <p:nvPr/>
        </p:nvSpPr>
        <p:spPr bwMode="auto">
          <a:xfrm>
            <a:off x="7067550" y="53975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56" name="Rectangle 96"/>
          <p:cNvSpPr>
            <a:spLocks noChangeArrowheads="1"/>
          </p:cNvSpPr>
          <p:nvPr/>
        </p:nvSpPr>
        <p:spPr bwMode="auto">
          <a:xfrm>
            <a:off x="7067550" y="5397500"/>
            <a:ext cx="6350" cy="6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1357" name="Line 97"/>
          <p:cNvSpPr>
            <a:spLocks noChangeShapeType="1"/>
          </p:cNvSpPr>
          <p:nvPr/>
        </p:nvSpPr>
        <p:spPr bwMode="auto">
          <a:xfrm>
            <a:off x="7067550" y="5686425"/>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58" name="Line 98"/>
          <p:cNvSpPr>
            <a:spLocks noChangeShapeType="1"/>
          </p:cNvSpPr>
          <p:nvPr/>
        </p:nvSpPr>
        <p:spPr bwMode="auto">
          <a:xfrm>
            <a:off x="7067550" y="5980114"/>
            <a:ext cx="1588"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738787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机器学习最基本的做法，是使用算法来解析数据、从中学习，然后对真实世界中的事件做出决策和预测。与传统的为解决特定任务、硬编码的软件程序不同，机器学习是</a:t>
            </a:r>
            <a:r>
              <a:rPr lang="zh-CN" altLang="en-US" dirty="0" smtClean="0">
                <a:solidFill>
                  <a:srgbClr val="FFFF00"/>
                </a:solidFill>
              </a:rPr>
              <a:t>用大量的数据来“训练”</a:t>
            </a:r>
            <a:r>
              <a:rPr lang="zh-CN" altLang="en-US" dirty="0" smtClean="0"/>
              <a:t>，通过各种算法从数据中学习如何完成任务。</a:t>
            </a:r>
            <a:endParaRPr lang="en-US" altLang="zh-CN" dirty="0" smtClean="0"/>
          </a:p>
          <a:p>
            <a:r>
              <a:rPr lang="zh-CN" altLang="en-US" dirty="0" smtClean="0"/>
              <a:t>机器学习直接来源于早期的人工智能领域，传统的算法包括决策树、聚类、贝叶斯分类、支持向量机、</a:t>
            </a:r>
            <a:r>
              <a:rPr lang="en-US" altLang="zh-CN" dirty="0" smtClean="0"/>
              <a:t>EM</a:t>
            </a:r>
            <a:r>
              <a:rPr lang="zh-CN" altLang="en-US" dirty="0" smtClean="0"/>
              <a:t>、</a:t>
            </a:r>
            <a:r>
              <a:rPr lang="en-US" altLang="zh-CN" dirty="0" err="1" smtClean="0"/>
              <a:t>Adaboost</a:t>
            </a:r>
            <a:r>
              <a:rPr lang="zh-CN" altLang="en-US" dirty="0" smtClean="0"/>
              <a:t>等等。从学习方法上来分，机器学习算法可以分为监督学习（如分类问题）、无监督学习（如聚类问题）、半监督学习、集成学习、深度学习和强化学习。</a:t>
            </a:r>
          </a:p>
          <a:p>
            <a:r>
              <a:rPr lang="zh-CN" altLang="en-US" dirty="0" smtClean="0"/>
              <a:t>传统的机器学习算法在指纹识别、人脸检测、物体检测等领域的应用基本达到了商业化的要求或者特定场景的商业化水平，但每前进一步都异常艰难，直到深度学习算法的出现。</a:t>
            </a:r>
          </a:p>
          <a:p>
            <a:endParaRPr lang="zh-CN" altLang="en-US" dirty="0"/>
          </a:p>
        </p:txBody>
      </p:sp>
    </p:spTree>
    <p:extLst>
      <p:ext uri="{BB962C8B-B14F-4D97-AF65-F5344CB8AC3E}">
        <p14:creationId xmlns:p14="http://schemas.microsoft.com/office/powerpoint/2010/main" val="1518384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4"/>
          <p:cNvSpPr>
            <a:spLocks noChangeArrowheads="1"/>
          </p:cNvSpPr>
          <p:nvPr/>
        </p:nvSpPr>
        <p:spPr bwMode="auto">
          <a:xfrm>
            <a:off x="2514601" y="260350"/>
            <a:ext cx="692626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pPr>
            <a:r>
              <a:rPr kumimoji="0" lang="en-US" altLang="zh-CN" sz="3600" b="1">
                <a:solidFill>
                  <a:schemeClr val="tx2"/>
                </a:solidFill>
                <a:latin typeface="华文新魏" panose="02010800040101010101" pitchFamily="2" charset="-122"/>
                <a:ea typeface="华文新魏" panose="02010800040101010101" pitchFamily="2" charset="-122"/>
              </a:rPr>
              <a:t>(2)  </a:t>
            </a:r>
            <a:r>
              <a:rPr kumimoji="0" lang="zh-CN" altLang="en-US" sz="3600" b="1">
                <a:solidFill>
                  <a:schemeClr val="tx2"/>
                </a:solidFill>
                <a:latin typeface="华文新魏" panose="02010800040101010101" pitchFamily="2" charset="-122"/>
                <a:ea typeface="华文新魏" panose="02010800040101010101" pitchFamily="2" charset="-122"/>
              </a:rPr>
              <a:t>利用模型分类</a:t>
            </a:r>
          </a:p>
        </p:txBody>
      </p:sp>
      <p:grpSp>
        <p:nvGrpSpPr>
          <p:cNvPr id="12292" name="Group 85"/>
          <p:cNvGrpSpPr>
            <a:grpSpLocks/>
          </p:cNvGrpSpPr>
          <p:nvPr/>
        </p:nvGrpSpPr>
        <p:grpSpPr bwMode="auto">
          <a:xfrm>
            <a:off x="5746384" y="1628776"/>
            <a:ext cx="1832974" cy="1310740"/>
            <a:chOff x="2800" y="989"/>
            <a:chExt cx="1190" cy="949"/>
          </a:xfrm>
        </p:grpSpPr>
        <p:pic>
          <p:nvPicPr>
            <p:cNvPr id="12310" name="Picture 8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11" name="Rectangle 87"/>
            <p:cNvSpPr>
              <a:spLocks noChangeArrowheads="1"/>
            </p:cNvSpPr>
            <p:nvPr/>
          </p:nvSpPr>
          <p:spPr bwMode="auto">
            <a:xfrm>
              <a:off x="2947" y="1360"/>
              <a:ext cx="886"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a:solidFill>
                    <a:srgbClr val="FF0000"/>
                  </a:solidFill>
                  <a:latin typeface="Times New Roman" panose="02020603050405020304" pitchFamily="18" charset="0"/>
                  <a:ea typeface="宋体" panose="02010600030101010101" pitchFamily="2" charset="-122"/>
                </a:rPr>
                <a:t>Classifier</a:t>
              </a:r>
            </a:p>
          </p:txBody>
        </p:sp>
      </p:grpSp>
      <p:grpSp>
        <p:nvGrpSpPr>
          <p:cNvPr id="12293" name="Group 88"/>
          <p:cNvGrpSpPr>
            <a:grpSpLocks/>
          </p:cNvGrpSpPr>
          <p:nvPr/>
        </p:nvGrpSpPr>
        <p:grpSpPr bwMode="auto">
          <a:xfrm>
            <a:off x="3526792" y="2642562"/>
            <a:ext cx="1648136" cy="1310740"/>
            <a:chOff x="1359" y="1723"/>
            <a:chExt cx="1070" cy="949"/>
          </a:xfrm>
        </p:grpSpPr>
        <p:pic>
          <p:nvPicPr>
            <p:cNvPr id="12308" name="Picture 8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9" name="Rectangle 90"/>
            <p:cNvSpPr>
              <a:spLocks noChangeArrowheads="1"/>
            </p:cNvSpPr>
            <p:nvPr/>
          </p:nvSpPr>
          <p:spPr bwMode="auto">
            <a:xfrm>
              <a:off x="1423" y="1961"/>
              <a:ext cx="934" cy="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a:solidFill>
                    <a:srgbClr val="FF0000"/>
                  </a:solidFill>
                  <a:latin typeface="Times New Roman" panose="02020603050405020304" pitchFamily="18" charset="0"/>
                  <a:ea typeface="宋体" panose="02010600030101010101" pitchFamily="2" charset="-122"/>
                </a:rPr>
                <a:t>Testing</a:t>
              </a:r>
            </a:p>
            <a:p>
              <a:pPr algn="ctr">
                <a:spcBef>
                  <a:spcPct val="0"/>
                </a:spcBef>
                <a:buFontTx/>
                <a:buNone/>
              </a:pPr>
              <a:r>
                <a:rPr kumimoji="0" lang="en-US" altLang="zh-CN" sz="2400">
                  <a:solidFill>
                    <a:srgbClr val="FF0000"/>
                  </a:solidFill>
                  <a:latin typeface="Times New Roman" panose="02020603050405020304" pitchFamily="18" charset="0"/>
                  <a:ea typeface="宋体" panose="02010600030101010101" pitchFamily="2" charset="-122"/>
                </a:rPr>
                <a:t>Data</a:t>
              </a:r>
            </a:p>
          </p:txBody>
        </p:sp>
      </p:grpSp>
      <p:graphicFrame>
        <p:nvGraphicFramePr>
          <p:cNvPr id="12294" name="Object 91"/>
          <p:cNvGraphicFramePr>
            <a:graphicFrameLocks/>
          </p:cNvGraphicFramePr>
          <p:nvPr>
            <p:extLst/>
          </p:nvPr>
        </p:nvGraphicFramePr>
        <p:xfrm>
          <a:off x="1876425" y="4440238"/>
          <a:ext cx="5473700" cy="1541462"/>
        </p:xfrm>
        <a:graphic>
          <a:graphicData uri="http://schemas.openxmlformats.org/presentationml/2006/ole">
            <mc:AlternateContent xmlns:mc="http://schemas.openxmlformats.org/markup-compatibility/2006">
              <mc:Choice xmlns:v="urn:schemas-microsoft-com:vml" Requires="v">
                <p:oleObj spid="_x0000_s1033" name="工作表" r:id="rId5" imgW="5639040" imgH="1771891" progId="Excel.Sheet.8">
                  <p:embed/>
                </p:oleObj>
              </mc:Choice>
              <mc:Fallback>
                <p:oleObj name="工作表" r:id="rId5" imgW="5639040" imgH="1771891" progId="Excel.Sheet.8">
                  <p:embed/>
                  <p:pic>
                    <p:nvPicPr>
                      <p:cNvPr id="12294" name="Object 91"/>
                      <p:cNvPicPr>
                        <a:picLocks noChangeArrowheads="1"/>
                      </p:cNvPicPr>
                      <p:nvPr/>
                    </p:nvPicPr>
                    <p:blipFill>
                      <a:blip r:embed="rId6"/>
                      <a:srcRect/>
                      <a:stretch>
                        <a:fillRect/>
                      </a:stretch>
                    </p:blipFill>
                    <p:spPr bwMode="auto">
                      <a:xfrm>
                        <a:off x="1876425" y="4440238"/>
                        <a:ext cx="5473700" cy="154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5" name="Line 92"/>
          <p:cNvSpPr>
            <a:spLocks noChangeShapeType="1"/>
          </p:cNvSpPr>
          <p:nvPr/>
        </p:nvSpPr>
        <p:spPr bwMode="auto">
          <a:xfrm flipH="1">
            <a:off x="1847850" y="3805516"/>
            <a:ext cx="1595765" cy="6091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2296" name="Line 93"/>
          <p:cNvSpPr>
            <a:spLocks noChangeShapeType="1"/>
          </p:cNvSpPr>
          <p:nvPr/>
        </p:nvSpPr>
        <p:spPr bwMode="auto">
          <a:xfrm>
            <a:off x="5176468" y="3805516"/>
            <a:ext cx="1965441" cy="6091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2297" name="AutoShape 94"/>
          <p:cNvSpPr>
            <a:spLocks noChangeArrowheads="1"/>
          </p:cNvSpPr>
          <p:nvPr/>
        </p:nvSpPr>
        <p:spPr bwMode="auto">
          <a:xfrm>
            <a:off x="8994906" y="4613507"/>
            <a:ext cx="529868" cy="515180"/>
          </a:xfrm>
          <a:prstGeom prst="downArrow">
            <a:avLst>
              <a:gd name="adj1" fmla="val 50000"/>
              <a:gd name="adj2" fmla="val 27118"/>
            </a:avLst>
          </a:prstGeom>
          <a:solidFill>
            <a:srgbClr val="2597B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rgbClr val="FF0000"/>
              </a:solidFill>
              <a:ea typeface="宋体" panose="02010600030101010101" pitchFamily="2" charset="-122"/>
            </a:endParaRPr>
          </a:p>
        </p:txBody>
      </p:sp>
      <p:sp>
        <p:nvSpPr>
          <p:cNvPr id="12298" name="Freeform 95"/>
          <p:cNvSpPr>
            <a:spLocks/>
          </p:cNvSpPr>
          <p:nvPr/>
        </p:nvSpPr>
        <p:spPr bwMode="auto">
          <a:xfrm>
            <a:off x="7762655" y="2153625"/>
            <a:ext cx="913406" cy="667110"/>
          </a:xfrm>
          <a:custGeom>
            <a:avLst/>
            <a:gdLst>
              <a:gd name="T0" fmla="*/ 0 w 593"/>
              <a:gd name="T1" fmla="*/ 34 h 483"/>
              <a:gd name="T2" fmla="*/ 200 w 593"/>
              <a:gd name="T3" fmla="*/ 0 h 483"/>
              <a:gd name="T4" fmla="*/ 159 w 593"/>
              <a:gd name="T5" fmla="*/ 58 h 483"/>
              <a:gd name="T6" fmla="*/ 515 w 593"/>
              <a:gd name="T7" fmla="*/ 306 h 483"/>
              <a:gd name="T8" fmla="*/ 555 w 593"/>
              <a:gd name="T9" fmla="*/ 248 h 483"/>
              <a:gd name="T10" fmla="*/ 592 w 593"/>
              <a:gd name="T11" fmla="*/ 448 h 483"/>
              <a:gd name="T12" fmla="*/ 392 w 593"/>
              <a:gd name="T13" fmla="*/ 482 h 483"/>
              <a:gd name="T14" fmla="*/ 433 w 593"/>
              <a:gd name="T15" fmla="*/ 424 h 483"/>
              <a:gd name="T16" fmla="*/ 77 w 593"/>
              <a:gd name="T17" fmla="*/ 176 h 483"/>
              <a:gd name="T18" fmla="*/ 37 w 593"/>
              <a:gd name="T19" fmla="*/ 234 h 483"/>
              <a:gd name="T20" fmla="*/ 0 w 593"/>
              <a:gd name="T21" fmla="*/ 34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0000"/>
              </a:solidFill>
            </a:endParaRPr>
          </a:p>
        </p:txBody>
      </p:sp>
      <p:grpSp>
        <p:nvGrpSpPr>
          <p:cNvPr id="12299" name="Group 96"/>
          <p:cNvGrpSpPr>
            <a:grpSpLocks/>
          </p:cNvGrpSpPr>
          <p:nvPr/>
        </p:nvGrpSpPr>
        <p:grpSpPr bwMode="auto">
          <a:xfrm>
            <a:off x="7858155" y="3036199"/>
            <a:ext cx="1766740" cy="709927"/>
            <a:chOff x="4171" y="2008"/>
            <a:chExt cx="1147" cy="514"/>
          </a:xfrm>
        </p:grpSpPr>
        <p:pic>
          <p:nvPicPr>
            <p:cNvPr id="12306" name="Picture 9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7" name="Rectangle 98"/>
            <p:cNvSpPr>
              <a:spLocks noChangeArrowheads="1"/>
            </p:cNvSpPr>
            <p:nvPr/>
          </p:nvSpPr>
          <p:spPr bwMode="auto">
            <a:xfrm>
              <a:off x="4171" y="2128"/>
              <a:ext cx="1147"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a:solidFill>
                    <a:srgbClr val="FF0000"/>
                  </a:solidFill>
                  <a:latin typeface="Times New Roman" panose="02020603050405020304" pitchFamily="18" charset="0"/>
                  <a:ea typeface="宋体" panose="02010600030101010101" pitchFamily="2" charset="-122"/>
                </a:rPr>
                <a:t>Unseen Data</a:t>
              </a:r>
            </a:p>
          </p:txBody>
        </p:sp>
      </p:grpSp>
      <p:sp>
        <p:nvSpPr>
          <p:cNvPr id="12300" name="Rectangle 99"/>
          <p:cNvSpPr>
            <a:spLocks noChangeArrowheads="1"/>
          </p:cNvSpPr>
          <p:nvPr/>
        </p:nvSpPr>
        <p:spPr bwMode="auto">
          <a:xfrm>
            <a:off x="7514665" y="3971258"/>
            <a:ext cx="2455260" cy="45855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sz="2400">
                <a:solidFill>
                  <a:srgbClr val="FF0000"/>
                </a:solidFill>
                <a:latin typeface="Times New Roman" panose="02020603050405020304" pitchFamily="18" charset="0"/>
                <a:ea typeface="宋体" panose="02010600030101010101" pitchFamily="2" charset="-122"/>
              </a:rPr>
              <a:t>(Jeff, Professor, 4)</a:t>
            </a:r>
          </a:p>
        </p:txBody>
      </p:sp>
      <p:sp>
        <p:nvSpPr>
          <p:cNvPr id="12301" name="Line 100"/>
          <p:cNvSpPr>
            <a:spLocks noChangeShapeType="1"/>
          </p:cNvSpPr>
          <p:nvPr/>
        </p:nvSpPr>
        <p:spPr bwMode="auto">
          <a:xfrm flipH="1">
            <a:off x="7417625" y="3659111"/>
            <a:ext cx="457473" cy="34253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2302" name="Line 101"/>
          <p:cNvSpPr>
            <a:spLocks noChangeShapeType="1"/>
          </p:cNvSpPr>
          <p:nvPr/>
        </p:nvSpPr>
        <p:spPr bwMode="auto">
          <a:xfrm>
            <a:off x="9631056" y="3659111"/>
            <a:ext cx="352732" cy="30386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2303" name="Freeform 102"/>
          <p:cNvSpPr>
            <a:spLocks/>
          </p:cNvSpPr>
          <p:nvPr/>
        </p:nvSpPr>
        <p:spPr bwMode="auto">
          <a:xfrm>
            <a:off x="4694350" y="2030700"/>
            <a:ext cx="874898" cy="516562"/>
          </a:xfrm>
          <a:custGeom>
            <a:avLst/>
            <a:gdLst>
              <a:gd name="T0" fmla="*/ 567 w 568"/>
              <a:gd name="T1" fmla="*/ 59 h 374"/>
              <a:gd name="T2" fmla="*/ 503 w 568"/>
              <a:gd name="T3" fmla="*/ 220 h 374"/>
              <a:gd name="T4" fmla="*/ 478 w 568"/>
              <a:gd name="T5" fmla="*/ 165 h 374"/>
              <a:gd name="T6" fmla="*/ 138 w 568"/>
              <a:gd name="T7" fmla="*/ 318 h 374"/>
              <a:gd name="T8" fmla="*/ 163 w 568"/>
              <a:gd name="T9" fmla="*/ 373 h 374"/>
              <a:gd name="T10" fmla="*/ 0 w 568"/>
              <a:gd name="T11" fmla="*/ 314 h 374"/>
              <a:gd name="T12" fmla="*/ 64 w 568"/>
              <a:gd name="T13" fmla="*/ 153 h 374"/>
              <a:gd name="T14" fmla="*/ 89 w 568"/>
              <a:gd name="T15" fmla="*/ 208 h 374"/>
              <a:gd name="T16" fmla="*/ 429 w 568"/>
              <a:gd name="T17" fmla="*/ 55 h 374"/>
              <a:gd name="T18" fmla="*/ 404 w 568"/>
              <a:gd name="T19" fmla="*/ 0 h 374"/>
              <a:gd name="T20" fmla="*/ 567 w 568"/>
              <a:gd name="T21" fmla="*/ 59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0000"/>
              </a:solidFill>
            </a:endParaRPr>
          </a:p>
        </p:txBody>
      </p:sp>
      <p:pic>
        <p:nvPicPr>
          <p:cNvPr id="12304" name="Picture 10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4052" y="5255756"/>
            <a:ext cx="699303" cy="546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5" name="Rectangle 104"/>
          <p:cNvSpPr>
            <a:spLocks noChangeArrowheads="1"/>
          </p:cNvSpPr>
          <p:nvPr/>
        </p:nvSpPr>
        <p:spPr bwMode="auto">
          <a:xfrm>
            <a:off x="7454593" y="4578978"/>
            <a:ext cx="1515669" cy="52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ctr">
              <a:spcBef>
                <a:spcPct val="0"/>
              </a:spcBef>
              <a:buFontTx/>
              <a:buNone/>
            </a:pPr>
            <a:r>
              <a:rPr kumimoji="0" lang="en-US" altLang="zh-CN">
                <a:solidFill>
                  <a:srgbClr val="FF0000"/>
                </a:solidFill>
                <a:latin typeface="Times New Roman" panose="02020603050405020304" pitchFamily="18" charset="0"/>
                <a:ea typeface="宋体" panose="02010600030101010101" pitchFamily="2" charset="-122"/>
              </a:rPr>
              <a:t>Tenured?</a:t>
            </a:r>
          </a:p>
        </p:txBody>
      </p:sp>
    </p:spTree>
    <p:extLst>
      <p:ext uri="{BB962C8B-B14F-4D97-AF65-F5344CB8AC3E}">
        <p14:creationId xmlns:p14="http://schemas.microsoft.com/office/powerpoint/2010/main" val="7398996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3A78E312-0B9C-4C89-B8E2-F7EB205C4019}"/>
              </a:ext>
            </a:extLst>
          </p:cNvPr>
          <p:cNvSpPr>
            <a:spLocks noGrp="1"/>
          </p:cNvSpPr>
          <p:nvPr>
            <p:ph type="title" idx="4294967295"/>
          </p:nvPr>
        </p:nvSpPr>
        <p:spPr>
          <a:xfrm>
            <a:off x="0" y="365125"/>
            <a:ext cx="10515600" cy="1325563"/>
          </a:xfrm>
        </p:spPr>
        <p:txBody>
          <a:bodyPr/>
          <a:lstStyle/>
          <a:p>
            <a:pPr eaLnBrk="1" hangingPunct="1">
              <a:defRPr/>
            </a:pPr>
            <a:r>
              <a:rPr lang="zh-CN" altLang="en-US">
                <a:solidFill>
                  <a:schemeClr val="tx1"/>
                </a:solidFill>
                <a:latin typeface="宋体" pitchFamily="2" charset="-122"/>
                <a:ea typeface="宋体" pitchFamily="2" charset="-122"/>
              </a:rPr>
              <a:t>3.</a:t>
            </a:r>
            <a:r>
              <a:rPr lang="zh-CN" altLang="en-US">
                <a:solidFill>
                  <a:schemeClr val="tx1"/>
                </a:solidFill>
                <a:ea typeface="幼圆" pitchFamily="49" charset="-122"/>
              </a:rPr>
              <a:t>决策树分类的步骤</a:t>
            </a:r>
          </a:p>
        </p:txBody>
      </p:sp>
      <p:grpSp>
        <p:nvGrpSpPr>
          <p:cNvPr id="48131" name="Group 3"/>
          <p:cNvGrpSpPr>
            <a:grpSpLocks/>
          </p:cNvGrpSpPr>
          <p:nvPr/>
        </p:nvGrpSpPr>
        <p:grpSpPr bwMode="auto">
          <a:xfrm>
            <a:off x="2166938" y="1524000"/>
            <a:ext cx="3490912" cy="4121150"/>
            <a:chOff x="0" y="0"/>
            <a:chExt cx="1502" cy="1856"/>
          </a:xfrm>
        </p:grpSpPr>
        <p:pic>
          <p:nvPicPr>
            <p:cNvPr id="48147"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
              <a:ext cx="1502" cy="163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48148" name="Text Box 40"/>
            <p:cNvSpPr txBox="1">
              <a:spLocks noChangeArrowheads="1"/>
            </p:cNvSpPr>
            <p:nvPr/>
          </p:nvSpPr>
          <p:spPr bwMode="auto">
            <a:xfrm>
              <a:off x="136" y="0"/>
              <a:ext cx="12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chemeClr val="tx1"/>
                  </a:solidFill>
                  <a:latin typeface="宋体" panose="02010600030101010101" pitchFamily="2" charset="-122"/>
                  <a:ea typeface="宋体" panose="02010600030101010101" pitchFamily="2" charset="-122"/>
                </a:rPr>
                <a:t>数据库</a:t>
              </a:r>
            </a:p>
          </p:txBody>
        </p:sp>
      </p:grpSp>
      <p:sp>
        <p:nvSpPr>
          <p:cNvPr id="48132" name="日期占位符 25"/>
          <p:cNvSpPr txBox="1">
            <a:spLocks noGrp="1" noChangeArrowheads="1"/>
          </p:cNvSpPr>
          <p:nvPr/>
        </p:nvSpPr>
        <p:spPr bwMode="auto">
          <a:xfrm>
            <a:off x="7696200" y="6191250"/>
            <a:ext cx="2476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r" eaLnBrk="1" hangingPunct="1">
              <a:spcBef>
                <a:spcPct val="0"/>
              </a:spcBef>
              <a:buFontTx/>
              <a:buNone/>
            </a:pPr>
            <a:fld id="{F3F571E7-94CE-41DD-BCBF-03B595F31477}" type="datetime1">
              <a:rPr kumimoji="0" lang="zh-CN" altLang="en-US" sz="1400">
                <a:solidFill>
                  <a:schemeClr val="tx2"/>
                </a:solidFill>
                <a:ea typeface="宋体" panose="02010600030101010101" pitchFamily="2" charset="-122"/>
              </a:rPr>
              <a:pPr algn="r" eaLnBrk="1" hangingPunct="1">
                <a:spcBef>
                  <a:spcPct val="0"/>
                </a:spcBef>
                <a:buFontTx/>
                <a:buNone/>
              </a:pPr>
              <a:t>2018/11/6</a:t>
            </a:fld>
            <a:endParaRPr kumimoji="0" lang="en-US" altLang="zh-CN" sz="1400">
              <a:solidFill>
                <a:schemeClr val="tx2"/>
              </a:solidFill>
              <a:ea typeface="宋体" panose="02010600030101010101" pitchFamily="2" charset="-122"/>
            </a:endParaRPr>
          </a:p>
        </p:txBody>
      </p:sp>
      <p:sp>
        <p:nvSpPr>
          <p:cNvPr id="33799" name="Rectangle 41"/>
          <p:cNvSpPr>
            <a:spLocks noChangeArrowheads="1"/>
          </p:cNvSpPr>
          <p:nvPr/>
        </p:nvSpPr>
        <p:spPr bwMode="auto">
          <a:xfrm>
            <a:off x="1952625" y="2514600"/>
            <a:ext cx="3841750" cy="1987550"/>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3800" name="Oval 47"/>
          <p:cNvSpPr>
            <a:spLocks noChangeArrowheads="1"/>
          </p:cNvSpPr>
          <p:nvPr/>
        </p:nvSpPr>
        <p:spPr bwMode="auto">
          <a:xfrm>
            <a:off x="6205538" y="2590800"/>
            <a:ext cx="3560762" cy="762000"/>
          </a:xfrm>
          <a:prstGeom prst="ellipse">
            <a:avLst/>
          </a:prstGeom>
          <a:noFill/>
          <a:ln w="127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3801" name="Oval 51"/>
          <p:cNvSpPr>
            <a:spLocks noChangeArrowheads="1"/>
          </p:cNvSpPr>
          <p:nvPr/>
        </p:nvSpPr>
        <p:spPr bwMode="auto">
          <a:xfrm>
            <a:off x="7164388" y="1447800"/>
            <a:ext cx="1643062" cy="838200"/>
          </a:xfrm>
          <a:prstGeom prst="ellipse">
            <a:avLst/>
          </a:prstGeom>
          <a:noFill/>
          <a:ln w="127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3802" name="Text Box 46"/>
          <p:cNvSpPr txBox="1">
            <a:spLocks noChangeArrowheads="1"/>
          </p:cNvSpPr>
          <p:nvPr/>
        </p:nvSpPr>
        <p:spPr bwMode="auto">
          <a:xfrm>
            <a:off x="6342063" y="2743200"/>
            <a:ext cx="366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2000">
                <a:solidFill>
                  <a:schemeClr val="tx1"/>
                </a:solidFill>
                <a:latin typeface="宋体" panose="02010600030101010101" pitchFamily="2" charset="-122"/>
                <a:ea typeface="宋体" panose="02010600030101010101" pitchFamily="2" charset="-122"/>
              </a:rPr>
              <a:t>训练样本</a:t>
            </a:r>
            <a:r>
              <a:rPr kumimoji="0" lang="en-US" altLang="zh-CN" sz="2000">
                <a:solidFill>
                  <a:schemeClr val="tx1"/>
                </a:solidFill>
                <a:latin typeface="宋体" panose="02010600030101010101" pitchFamily="2" charset="-122"/>
                <a:ea typeface="宋体" panose="02010600030101010101" pitchFamily="2" charset="-122"/>
              </a:rPr>
              <a:t>(training samples)</a:t>
            </a:r>
          </a:p>
        </p:txBody>
      </p:sp>
      <p:sp>
        <p:nvSpPr>
          <p:cNvPr id="33803" name="Text Box 50"/>
          <p:cNvSpPr txBox="1">
            <a:spLocks noChangeArrowheads="1"/>
          </p:cNvSpPr>
          <p:nvPr/>
        </p:nvSpPr>
        <p:spPr bwMode="auto">
          <a:xfrm>
            <a:off x="7369176" y="1676400"/>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2000">
                <a:solidFill>
                  <a:schemeClr val="tx1"/>
                </a:solidFill>
                <a:latin typeface="宋体" panose="02010600030101010101" pitchFamily="2" charset="-122"/>
                <a:ea typeface="宋体" panose="02010600030101010101" pitchFamily="2" charset="-122"/>
              </a:rPr>
              <a:t>建立模型</a:t>
            </a:r>
          </a:p>
        </p:txBody>
      </p:sp>
      <p:sp>
        <p:nvSpPr>
          <p:cNvPr id="33804" name="Rectangle 43"/>
          <p:cNvSpPr>
            <a:spLocks noChangeArrowheads="1"/>
          </p:cNvSpPr>
          <p:nvPr/>
        </p:nvSpPr>
        <p:spPr bwMode="auto">
          <a:xfrm>
            <a:off x="1952626" y="4572000"/>
            <a:ext cx="3857625" cy="11430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3805" name="Text Box 53"/>
          <p:cNvSpPr txBox="1">
            <a:spLocks noChangeArrowheads="1"/>
          </p:cNvSpPr>
          <p:nvPr/>
        </p:nvSpPr>
        <p:spPr bwMode="auto">
          <a:xfrm>
            <a:off x="6556375" y="4502150"/>
            <a:ext cx="366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2000">
                <a:solidFill>
                  <a:srgbClr val="0070C0"/>
                </a:solidFill>
                <a:latin typeface="宋体" panose="02010600030101010101" pitchFamily="2" charset="-122"/>
                <a:ea typeface="宋体" panose="02010600030101010101" pitchFamily="2" charset="-122"/>
              </a:rPr>
              <a:t>测试样本</a:t>
            </a:r>
            <a:r>
              <a:rPr kumimoji="0" lang="en-US" altLang="zh-CN" sz="2000">
                <a:solidFill>
                  <a:srgbClr val="0070C0"/>
                </a:solidFill>
                <a:latin typeface="宋体" panose="02010600030101010101" pitchFamily="2" charset="-122"/>
                <a:ea typeface="宋体" panose="02010600030101010101" pitchFamily="2" charset="-122"/>
              </a:rPr>
              <a:t>(testing samples)</a:t>
            </a:r>
          </a:p>
        </p:txBody>
      </p:sp>
      <p:sp>
        <p:nvSpPr>
          <p:cNvPr id="33806" name="Oval 54"/>
          <p:cNvSpPr>
            <a:spLocks noChangeArrowheads="1"/>
          </p:cNvSpPr>
          <p:nvPr/>
        </p:nvSpPr>
        <p:spPr bwMode="auto">
          <a:xfrm>
            <a:off x="6419851" y="4349750"/>
            <a:ext cx="3560763" cy="762000"/>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3807" name="Text Box 57"/>
          <p:cNvSpPr txBox="1">
            <a:spLocks noChangeArrowheads="1"/>
          </p:cNvSpPr>
          <p:nvPr/>
        </p:nvSpPr>
        <p:spPr bwMode="auto">
          <a:xfrm>
            <a:off x="7515226" y="5873750"/>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2000">
                <a:solidFill>
                  <a:srgbClr val="0070C0"/>
                </a:solidFill>
                <a:latin typeface="宋体" panose="02010600030101010101" pitchFamily="2" charset="-122"/>
                <a:ea typeface="宋体" panose="02010600030101010101" pitchFamily="2" charset="-122"/>
              </a:rPr>
              <a:t>评估模型</a:t>
            </a:r>
          </a:p>
        </p:txBody>
      </p:sp>
      <p:sp>
        <p:nvSpPr>
          <p:cNvPr id="33808" name="Oval 58"/>
          <p:cNvSpPr>
            <a:spLocks noChangeArrowheads="1"/>
          </p:cNvSpPr>
          <p:nvPr/>
        </p:nvSpPr>
        <p:spPr bwMode="auto">
          <a:xfrm>
            <a:off x="7310438" y="5645150"/>
            <a:ext cx="1644650" cy="838200"/>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3809" name="Line 44"/>
          <p:cNvSpPr>
            <a:spLocks noChangeShapeType="1"/>
          </p:cNvSpPr>
          <p:nvPr/>
        </p:nvSpPr>
        <p:spPr bwMode="auto">
          <a:xfrm>
            <a:off x="5872164" y="4730750"/>
            <a:ext cx="547687"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0" name="Line 55"/>
          <p:cNvSpPr>
            <a:spLocks noChangeShapeType="1"/>
          </p:cNvSpPr>
          <p:nvPr/>
        </p:nvSpPr>
        <p:spPr bwMode="auto">
          <a:xfrm>
            <a:off x="8131175" y="5111750"/>
            <a:ext cx="0" cy="53340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1" name="Line 42"/>
          <p:cNvSpPr>
            <a:spLocks noChangeShapeType="1"/>
          </p:cNvSpPr>
          <p:nvPr/>
        </p:nvSpPr>
        <p:spPr bwMode="auto">
          <a:xfrm>
            <a:off x="5794376" y="3124200"/>
            <a:ext cx="479425" cy="0"/>
          </a:xfrm>
          <a:prstGeom prst="line">
            <a:avLst/>
          </a:prstGeom>
          <a:noFill/>
          <a:ln w="127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2" name="Line 48"/>
          <p:cNvSpPr>
            <a:spLocks noChangeShapeType="1"/>
          </p:cNvSpPr>
          <p:nvPr/>
        </p:nvSpPr>
        <p:spPr bwMode="auto">
          <a:xfrm flipV="1">
            <a:off x="7985125" y="2208214"/>
            <a:ext cx="0" cy="382587"/>
          </a:xfrm>
          <a:prstGeom prst="line">
            <a:avLst/>
          </a:prstGeom>
          <a:noFill/>
          <a:ln w="127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36693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blinds(horizontal)">
                                      <p:cBhvr>
                                        <p:cTn id="7" dur="500"/>
                                        <p:tgtEl>
                                          <p:spTgt spid="33799"/>
                                        </p:tgtEl>
                                      </p:cBhvr>
                                    </p:animEffect>
                                  </p:childTnLst>
                                </p:cTn>
                              </p:par>
                              <p:par>
                                <p:cTn id="8" presetID="3" presetClass="entr" presetSubtype="10" fill="hold" nodeType="withEffect">
                                  <p:stCondLst>
                                    <p:cond delay="0"/>
                                  </p:stCondLst>
                                  <p:childTnLst>
                                    <p:set>
                                      <p:cBhvr>
                                        <p:cTn id="9" dur="1" fill="hold">
                                          <p:stCondLst>
                                            <p:cond delay="0"/>
                                          </p:stCondLst>
                                        </p:cTn>
                                        <p:tgtEl>
                                          <p:spTgt spid="33811"/>
                                        </p:tgtEl>
                                        <p:attrNameLst>
                                          <p:attrName>style.visibility</p:attrName>
                                        </p:attrNameLst>
                                      </p:cBhvr>
                                      <p:to>
                                        <p:strVal val="visible"/>
                                      </p:to>
                                    </p:set>
                                    <p:animEffect transition="in" filter="blinds(horizontal)">
                                      <p:cBhvr>
                                        <p:cTn id="10" dur="500"/>
                                        <p:tgtEl>
                                          <p:spTgt spid="338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802"/>
                                        </p:tgtEl>
                                        <p:attrNameLst>
                                          <p:attrName>style.visibility</p:attrName>
                                        </p:attrNameLst>
                                      </p:cBhvr>
                                      <p:to>
                                        <p:strVal val="visible"/>
                                      </p:to>
                                    </p:set>
                                    <p:animEffect transition="in" filter="blinds(horizontal)">
                                      <p:cBhvr>
                                        <p:cTn id="13" dur="500"/>
                                        <p:tgtEl>
                                          <p:spTgt spid="33802"/>
                                        </p:tgtEl>
                                      </p:cBhvr>
                                    </p:animEffect>
                                  </p:childTnLst>
                                </p:cTn>
                              </p:par>
                              <p:par>
                                <p:cTn id="14" presetID="3" presetClass="entr" presetSubtype="10" fill="hold" nodeType="withEffect">
                                  <p:stCondLst>
                                    <p:cond delay="0"/>
                                  </p:stCondLst>
                                  <p:childTnLst>
                                    <p:set>
                                      <p:cBhvr>
                                        <p:cTn id="15" dur="1" fill="hold">
                                          <p:stCondLst>
                                            <p:cond delay="0"/>
                                          </p:stCondLst>
                                        </p:cTn>
                                        <p:tgtEl>
                                          <p:spTgt spid="33812"/>
                                        </p:tgtEl>
                                        <p:attrNameLst>
                                          <p:attrName>style.visibility</p:attrName>
                                        </p:attrNameLst>
                                      </p:cBhvr>
                                      <p:to>
                                        <p:strVal val="visible"/>
                                      </p:to>
                                    </p:set>
                                    <p:animEffect transition="in" filter="blinds(horizontal)">
                                      <p:cBhvr>
                                        <p:cTn id="16" dur="500"/>
                                        <p:tgtEl>
                                          <p:spTgt spid="338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3800"/>
                                        </p:tgtEl>
                                        <p:attrNameLst>
                                          <p:attrName>style.visibility</p:attrName>
                                        </p:attrNameLst>
                                      </p:cBhvr>
                                      <p:to>
                                        <p:strVal val="visible"/>
                                      </p:to>
                                    </p:set>
                                    <p:animEffect transition="in" filter="blinds(horizontal)">
                                      <p:cBhvr>
                                        <p:cTn id="19" dur="500"/>
                                        <p:tgtEl>
                                          <p:spTgt spid="3380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803"/>
                                        </p:tgtEl>
                                        <p:attrNameLst>
                                          <p:attrName>style.visibility</p:attrName>
                                        </p:attrNameLst>
                                      </p:cBhvr>
                                      <p:to>
                                        <p:strVal val="visible"/>
                                      </p:to>
                                    </p:set>
                                    <p:animEffect transition="in" filter="blinds(horizontal)">
                                      <p:cBhvr>
                                        <p:cTn id="22" dur="500"/>
                                        <p:tgtEl>
                                          <p:spTgt spid="3380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801"/>
                                        </p:tgtEl>
                                        <p:attrNameLst>
                                          <p:attrName>style.visibility</p:attrName>
                                        </p:attrNameLst>
                                      </p:cBhvr>
                                      <p:to>
                                        <p:strVal val="visible"/>
                                      </p:to>
                                    </p:set>
                                    <p:animEffect transition="in" filter="blinds(horizontal)">
                                      <p:cBhvr>
                                        <p:cTn id="25" dur="500"/>
                                        <p:tgtEl>
                                          <p:spTgt spid="338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3804"/>
                                        </p:tgtEl>
                                        <p:attrNameLst>
                                          <p:attrName>style.visibility</p:attrName>
                                        </p:attrNameLst>
                                      </p:cBhvr>
                                      <p:to>
                                        <p:strVal val="visible"/>
                                      </p:to>
                                    </p:set>
                                    <p:animEffect transition="in" filter="blinds(horizontal)">
                                      <p:cBhvr>
                                        <p:cTn id="30" dur="500"/>
                                        <p:tgtEl>
                                          <p:spTgt spid="33804"/>
                                        </p:tgtEl>
                                      </p:cBhvr>
                                    </p:animEffect>
                                  </p:childTnLst>
                                </p:cTn>
                              </p:par>
                              <p:par>
                                <p:cTn id="31" presetID="3" presetClass="entr" presetSubtype="10" fill="hold" nodeType="withEffect">
                                  <p:stCondLst>
                                    <p:cond delay="0"/>
                                  </p:stCondLst>
                                  <p:childTnLst>
                                    <p:set>
                                      <p:cBhvr>
                                        <p:cTn id="32" dur="1" fill="hold">
                                          <p:stCondLst>
                                            <p:cond delay="0"/>
                                          </p:stCondLst>
                                        </p:cTn>
                                        <p:tgtEl>
                                          <p:spTgt spid="33809"/>
                                        </p:tgtEl>
                                        <p:attrNameLst>
                                          <p:attrName>style.visibility</p:attrName>
                                        </p:attrNameLst>
                                      </p:cBhvr>
                                      <p:to>
                                        <p:strVal val="visible"/>
                                      </p:to>
                                    </p:set>
                                    <p:animEffect transition="in" filter="blinds(horizontal)">
                                      <p:cBhvr>
                                        <p:cTn id="33" dur="500"/>
                                        <p:tgtEl>
                                          <p:spTgt spid="3380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3806"/>
                                        </p:tgtEl>
                                        <p:attrNameLst>
                                          <p:attrName>style.visibility</p:attrName>
                                        </p:attrNameLst>
                                      </p:cBhvr>
                                      <p:to>
                                        <p:strVal val="visible"/>
                                      </p:to>
                                    </p:set>
                                    <p:animEffect transition="in" filter="blinds(horizontal)">
                                      <p:cBhvr>
                                        <p:cTn id="36" dur="500"/>
                                        <p:tgtEl>
                                          <p:spTgt spid="3380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3805"/>
                                        </p:tgtEl>
                                        <p:attrNameLst>
                                          <p:attrName>style.visibility</p:attrName>
                                        </p:attrNameLst>
                                      </p:cBhvr>
                                      <p:to>
                                        <p:strVal val="visible"/>
                                      </p:to>
                                    </p:set>
                                    <p:animEffect transition="in" filter="blinds(horizontal)">
                                      <p:cBhvr>
                                        <p:cTn id="39" dur="500"/>
                                        <p:tgtEl>
                                          <p:spTgt spid="33805"/>
                                        </p:tgtEl>
                                      </p:cBhvr>
                                    </p:animEffect>
                                  </p:childTnLst>
                                </p:cTn>
                              </p:par>
                              <p:par>
                                <p:cTn id="40" presetID="3" presetClass="entr" presetSubtype="10" fill="hold" nodeType="withEffect">
                                  <p:stCondLst>
                                    <p:cond delay="0"/>
                                  </p:stCondLst>
                                  <p:childTnLst>
                                    <p:set>
                                      <p:cBhvr>
                                        <p:cTn id="41" dur="1" fill="hold">
                                          <p:stCondLst>
                                            <p:cond delay="0"/>
                                          </p:stCondLst>
                                        </p:cTn>
                                        <p:tgtEl>
                                          <p:spTgt spid="33810"/>
                                        </p:tgtEl>
                                        <p:attrNameLst>
                                          <p:attrName>style.visibility</p:attrName>
                                        </p:attrNameLst>
                                      </p:cBhvr>
                                      <p:to>
                                        <p:strVal val="visible"/>
                                      </p:to>
                                    </p:set>
                                    <p:animEffect transition="in" filter="blinds(horizontal)">
                                      <p:cBhvr>
                                        <p:cTn id="42" dur="500"/>
                                        <p:tgtEl>
                                          <p:spTgt spid="3381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3807"/>
                                        </p:tgtEl>
                                        <p:attrNameLst>
                                          <p:attrName>style.visibility</p:attrName>
                                        </p:attrNameLst>
                                      </p:cBhvr>
                                      <p:to>
                                        <p:strVal val="visible"/>
                                      </p:to>
                                    </p:set>
                                    <p:animEffect transition="in" filter="blinds(horizontal)">
                                      <p:cBhvr>
                                        <p:cTn id="45" dur="500"/>
                                        <p:tgtEl>
                                          <p:spTgt spid="3380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3808"/>
                                        </p:tgtEl>
                                        <p:attrNameLst>
                                          <p:attrName>style.visibility</p:attrName>
                                        </p:attrNameLst>
                                      </p:cBhvr>
                                      <p:to>
                                        <p:strVal val="visible"/>
                                      </p:to>
                                    </p:set>
                                    <p:animEffect transition="in" filter="blinds(horizontal)">
                                      <p:cBhvr>
                                        <p:cTn id="48" dur="500"/>
                                        <p:tgtEl>
                                          <p:spTgt spid="33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animBg="1" autoUpdateAnimBg="0"/>
      <p:bldP spid="33800" grpId="0" animBg="1" autoUpdateAnimBg="0"/>
      <p:bldP spid="33801" grpId="0" animBg="1" autoUpdateAnimBg="0"/>
      <p:bldP spid="33802" grpId="0" autoUpdateAnimBg="0"/>
      <p:bldP spid="33803" grpId="0" autoUpdateAnimBg="0"/>
      <p:bldP spid="33804" grpId="0" animBg="1" autoUpdateAnimBg="0"/>
      <p:bldP spid="33805" grpId="0" autoUpdateAnimBg="0"/>
      <p:bldP spid="33806" grpId="0" animBg="1" autoUpdateAnimBg="0"/>
      <p:bldP spid="33807" grpId="0" autoUpdateAnimBg="0"/>
      <p:bldP spid="3380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E064984-3A33-4393-A0BB-666F6166D5A9}"/>
              </a:ext>
            </a:extLst>
          </p:cNvPr>
          <p:cNvSpPr>
            <a:spLocks noGrp="1" noChangeArrowheads="1"/>
          </p:cNvSpPr>
          <p:nvPr>
            <p:ph type="title" idx="4294967295"/>
          </p:nvPr>
        </p:nvSpPr>
        <p:spPr>
          <a:xfrm>
            <a:off x="0" y="787400"/>
            <a:ext cx="2286000" cy="649288"/>
          </a:xfrm>
        </p:spPr>
        <p:txBody>
          <a:bodyPr>
            <a:normAutofit/>
          </a:bodyPr>
          <a:lstStyle/>
          <a:p>
            <a:pPr eaLnBrk="1" hangingPunct="1">
              <a:defRPr/>
            </a:pPr>
            <a:r>
              <a:rPr lang="zh-CN" altLang="en-US">
                <a:ea typeface="幼圆" pitchFamily="49" charset="-122"/>
              </a:rPr>
              <a:t>例：</a:t>
            </a:r>
            <a:endParaRPr lang="zh-CN" altLang="en-US"/>
          </a:p>
        </p:txBody>
      </p:sp>
      <p:grpSp>
        <p:nvGrpSpPr>
          <p:cNvPr id="34819" name="Group 3"/>
          <p:cNvGrpSpPr>
            <a:grpSpLocks/>
          </p:cNvGrpSpPr>
          <p:nvPr/>
        </p:nvGrpSpPr>
        <p:grpSpPr bwMode="auto">
          <a:xfrm>
            <a:off x="1524000" y="1844675"/>
            <a:ext cx="4402138" cy="2679700"/>
            <a:chOff x="0" y="0"/>
            <a:chExt cx="2773" cy="1688"/>
          </a:xfrm>
        </p:grpSpPr>
        <p:grpSp>
          <p:nvGrpSpPr>
            <p:cNvPr id="49233" name="Group 4"/>
            <p:cNvGrpSpPr>
              <a:grpSpLocks/>
            </p:cNvGrpSpPr>
            <p:nvPr/>
          </p:nvGrpSpPr>
          <p:grpSpPr bwMode="auto">
            <a:xfrm>
              <a:off x="0" y="0"/>
              <a:ext cx="2773" cy="1688"/>
              <a:chOff x="0" y="0"/>
              <a:chExt cx="2773" cy="1688"/>
            </a:xfrm>
          </p:grpSpPr>
          <p:pic>
            <p:nvPicPr>
              <p:cNvPr id="492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82"/>
                <a:ext cx="2478" cy="1506"/>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49236" name="Oval 5"/>
              <p:cNvSpPr>
                <a:spLocks noChangeArrowheads="1"/>
              </p:cNvSpPr>
              <p:nvPr/>
            </p:nvSpPr>
            <p:spPr bwMode="auto">
              <a:xfrm>
                <a:off x="0" y="0"/>
                <a:ext cx="431" cy="318"/>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grpSp>
        <p:sp>
          <p:nvSpPr>
            <p:cNvPr id="49234" name="Text Box 6"/>
            <p:cNvSpPr txBox="1">
              <a:spLocks noChangeArrowheads="1"/>
            </p:cNvSpPr>
            <p:nvPr/>
          </p:nvSpPr>
          <p:spPr bwMode="auto">
            <a:xfrm>
              <a:off x="0" y="45"/>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chemeClr val="tx1"/>
                  </a:solidFill>
                  <a:latin typeface="Tahoma" panose="020B0604030504040204" pitchFamily="34" charset="0"/>
                  <a:ea typeface="DFKai-SB" pitchFamily="65" charset="-122"/>
                </a:rPr>
                <a:t>资料</a:t>
              </a:r>
            </a:p>
          </p:txBody>
        </p:sp>
      </p:grpSp>
      <p:grpSp>
        <p:nvGrpSpPr>
          <p:cNvPr id="34824" name="Group 8"/>
          <p:cNvGrpSpPr>
            <a:grpSpLocks/>
          </p:cNvGrpSpPr>
          <p:nvPr/>
        </p:nvGrpSpPr>
        <p:grpSpPr bwMode="auto">
          <a:xfrm>
            <a:off x="1847850" y="2565400"/>
            <a:ext cx="4635500" cy="1295400"/>
            <a:chOff x="0" y="0"/>
            <a:chExt cx="2920" cy="816"/>
          </a:xfrm>
        </p:grpSpPr>
        <p:sp>
          <p:nvSpPr>
            <p:cNvPr id="49231" name="Rectangle 9"/>
            <p:cNvSpPr>
              <a:spLocks noChangeArrowheads="1"/>
            </p:cNvSpPr>
            <p:nvPr/>
          </p:nvSpPr>
          <p:spPr bwMode="auto">
            <a:xfrm>
              <a:off x="0" y="0"/>
              <a:ext cx="2676" cy="816"/>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49232" name="Text Box 10"/>
            <p:cNvSpPr txBox="1">
              <a:spLocks noChangeArrowheads="1"/>
            </p:cNvSpPr>
            <p:nvPr/>
          </p:nvSpPr>
          <p:spPr bwMode="auto">
            <a:xfrm>
              <a:off x="2629" y="45"/>
              <a:ext cx="291"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b="1">
                  <a:solidFill>
                    <a:schemeClr val="folHlink"/>
                  </a:solidFill>
                  <a:latin typeface="Tahoma" panose="020B0604030504040204" pitchFamily="34" charset="0"/>
                  <a:ea typeface="DFKai-SB" pitchFamily="65" charset="-122"/>
                </a:rPr>
                <a:t>训练样本</a:t>
              </a:r>
            </a:p>
          </p:txBody>
        </p:sp>
      </p:grpSp>
      <p:grpSp>
        <p:nvGrpSpPr>
          <p:cNvPr id="34827" name="Group 11"/>
          <p:cNvGrpSpPr>
            <a:grpSpLocks/>
          </p:cNvGrpSpPr>
          <p:nvPr/>
        </p:nvGrpSpPr>
        <p:grpSpPr bwMode="auto">
          <a:xfrm>
            <a:off x="6096000" y="0"/>
            <a:ext cx="4572000" cy="3644900"/>
            <a:chOff x="0" y="0"/>
            <a:chExt cx="2789" cy="2296"/>
          </a:xfrm>
        </p:grpSpPr>
        <p:sp>
          <p:nvSpPr>
            <p:cNvPr id="49199" name="Rectangle 12"/>
            <p:cNvSpPr>
              <a:spLocks noChangeArrowheads="1"/>
            </p:cNvSpPr>
            <p:nvPr/>
          </p:nvSpPr>
          <p:spPr bwMode="auto">
            <a:xfrm>
              <a:off x="0" y="0"/>
              <a:ext cx="2789" cy="2296"/>
            </a:xfrm>
            <a:prstGeom prst="rect">
              <a:avLst/>
            </a:prstGeom>
            <a:solidFill>
              <a:srgbClr val="FFFF99"/>
            </a:solidFill>
            <a:ln w="12700">
              <a:solidFill>
                <a:schemeClr val="hlink"/>
              </a:solidFill>
              <a:miter lim="800000"/>
              <a:headEnd/>
              <a:tailEnd/>
            </a:ln>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nvGrpSpPr>
            <p:cNvPr id="49200" name="Group 13"/>
            <p:cNvGrpSpPr>
              <a:grpSpLocks/>
            </p:cNvGrpSpPr>
            <p:nvPr/>
          </p:nvGrpSpPr>
          <p:grpSpPr bwMode="auto">
            <a:xfrm>
              <a:off x="90" y="210"/>
              <a:ext cx="2699" cy="1913"/>
              <a:chOff x="0" y="0"/>
              <a:chExt cx="2835" cy="1658"/>
            </a:xfrm>
          </p:grpSpPr>
          <p:grpSp>
            <p:nvGrpSpPr>
              <p:cNvPr id="49201" name="Group 14"/>
              <p:cNvGrpSpPr>
                <a:grpSpLocks/>
              </p:cNvGrpSpPr>
              <p:nvPr/>
            </p:nvGrpSpPr>
            <p:grpSpPr bwMode="auto">
              <a:xfrm>
                <a:off x="1089" y="0"/>
                <a:ext cx="681" cy="363"/>
                <a:chOff x="0" y="0"/>
                <a:chExt cx="681" cy="363"/>
              </a:xfrm>
            </p:grpSpPr>
            <p:sp>
              <p:nvSpPr>
                <p:cNvPr id="49229" name="Text Box 15"/>
                <p:cNvSpPr txBox="1">
                  <a:spLocks noChangeArrowheads="1"/>
                </p:cNvSpPr>
                <p:nvPr/>
              </p:nvSpPr>
              <p:spPr bwMode="auto">
                <a:xfrm>
                  <a:off x="0" y="45"/>
                  <a:ext cx="6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DFKai-SB" pitchFamily="65" charset="-122"/>
                    </a:rPr>
                    <a:t>婚姻</a:t>
                  </a:r>
                </a:p>
              </p:txBody>
            </p:sp>
            <p:sp>
              <p:nvSpPr>
                <p:cNvPr id="49230" name="Oval 16"/>
                <p:cNvSpPr>
                  <a:spLocks noChangeArrowheads="1"/>
                </p:cNvSpPr>
                <p:nvPr/>
              </p:nvSpPr>
              <p:spPr bwMode="auto">
                <a:xfrm>
                  <a:off x="0" y="0"/>
                  <a:ext cx="453" cy="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grpSp>
            <p:nvGrpSpPr>
              <p:cNvPr id="49202" name="Group 17"/>
              <p:cNvGrpSpPr>
                <a:grpSpLocks/>
              </p:cNvGrpSpPr>
              <p:nvPr/>
            </p:nvGrpSpPr>
            <p:grpSpPr bwMode="auto">
              <a:xfrm>
                <a:off x="590" y="589"/>
                <a:ext cx="1770" cy="363"/>
                <a:chOff x="0" y="0"/>
                <a:chExt cx="1770" cy="363"/>
              </a:xfrm>
            </p:grpSpPr>
            <p:grpSp>
              <p:nvGrpSpPr>
                <p:cNvPr id="49223" name="Group 18"/>
                <p:cNvGrpSpPr>
                  <a:grpSpLocks/>
                </p:cNvGrpSpPr>
                <p:nvPr/>
              </p:nvGrpSpPr>
              <p:grpSpPr bwMode="auto">
                <a:xfrm>
                  <a:off x="0" y="0"/>
                  <a:ext cx="681" cy="363"/>
                  <a:chOff x="0" y="0"/>
                  <a:chExt cx="681" cy="363"/>
                </a:xfrm>
              </p:grpSpPr>
              <p:sp>
                <p:nvSpPr>
                  <p:cNvPr id="49227" name="Text Box 19"/>
                  <p:cNvSpPr txBox="1">
                    <a:spLocks noChangeArrowheads="1"/>
                  </p:cNvSpPr>
                  <p:nvPr/>
                </p:nvSpPr>
                <p:spPr bwMode="auto">
                  <a:xfrm>
                    <a:off x="0" y="45"/>
                    <a:ext cx="68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DFKai-SB" pitchFamily="65" charset="-122"/>
                      </a:rPr>
                      <a:t>年龄</a:t>
                    </a:r>
                  </a:p>
                </p:txBody>
              </p:sp>
              <p:sp>
                <p:nvSpPr>
                  <p:cNvPr id="49228" name="Oval 20"/>
                  <p:cNvSpPr>
                    <a:spLocks noChangeArrowheads="1"/>
                  </p:cNvSpPr>
                  <p:nvPr/>
                </p:nvSpPr>
                <p:spPr bwMode="auto">
                  <a:xfrm>
                    <a:off x="0" y="0"/>
                    <a:ext cx="453" cy="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grpSp>
              <p:nvGrpSpPr>
                <p:cNvPr id="49224" name="Group 21"/>
                <p:cNvGrpSpPr>
                  <a:grpSpLocks/>
                </p:cNvGrpSpPr>
                <p:nvPr/>
              </p:nvGrpSpPr>
              <p:grpSpPr bwMode="auto">
                <a:xfrm>
                  <a:off x="1089" y="0"/>
                  <a:ext cx="681" cy="363"/>
                  <a:chOff x="0" y="0"/>
                  <a:chExt cx="681" cy="363"/>
                </a:xfrm>
              </p:grpSpPr>
              <p:sp>
                <p:nvSpPr>
                  <p:cNvPr id="49225" name="Text Box 22"/>
                  <p:cNvSpPr txBox="1">
                    <a:spLocks noChangeArrowheads="1"/>
                  </p:cNvSpPr>
                  <p:nvPr/>
                </p:nvSpPr>
                <p:spPr bwMode="auto">
                  <a:xfrm>
                    <a:off x="0" y="45"/>
                    <a:ext cx="68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400">
                        <a:solidFill>
                          <a:srgbClr val="FF0000"/>
                        </a:solidFill>
                        <a:latin typeface="Tahoma" panose="020B0604030504040204" pitchFamily="34" charset="0"/>
                        <a:ea typeface="DFKai-SB" pitchFamily="65" charset="-122"/>
                      </a:rPr>
                      <a:t> </a:t>
                    </a:r>
                    <a:r>
                      <a:rPr kumimoji="0" lang="zh-TW" altLang="en-US" sz="1400">
                        <a:solidFill>
                          <a:srgbClr val="FF0000"/>
                        </a:solidFill>
                        <a:latin typeface="Tahoma" panose="020B0604030504040204" pitchFamily="34" charset="0"/>
                        <a:ea typeface="DFKai-SB" pitchFamily="65" charset="-122"/>
                      </a:rPr>
                      <a:t>家庭</a:t>
                    </a:r>
                    <a:br>
                      <a:rPr kumimoji="0" lang="zh-TW" altLang="en-US" sz="1400">
                        <a:solidFill>
                          <a:srgbClr val="FF0000"/>
                        </a:solidFill>
                        <a:latin typeface="Tahoma" panose="020B0604030504040204" pitchFamily="34" charset="0"/>
                        <a:ea typeface="DFKai-SB" pitchFamily="65" charset="-122"/>
                      </a:rPr>
                    </a:br>
                    <a:r>
                      <a:rPr kumimoji="0" lang="zh-TW" altLang="en-US" sz="1400">
                        <a:solidFill>
                          <a:srgbClr val="FF0000"/>
                        </a:solidFill>
                        <a:latin typeface="Tahoma" panose="020B0604030504040204" pitchFamily="34" charset="0"/>
                        <a:ea typeface="DFKai-SB" pitchFamily="65" charset="-122"/>
                      </a:rPr>
                      <a:t> 所得</a:t>
                    </a:r>
                  </a:p>
                </p:txBody>
              </p:sp>
              <p:sp>
                <p:nvSpPr>
                  <p:cNvPr id="49226" name="Oval 23"/>
                  <p:cNvSpPr>
                    <a:spLocks noChangeArrowheads="1"/>
                  </p:cNvSpPr>
                  <p:nvPr/>
                </p:nvSpPr>
                <p:spPr bwMode="auto">
                  <a:xfrm>
                    <a:off x="0" y="0"/>
                    <a:ext cx="453" cy="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rgbClr val="FF0000"/>
                      </a:solidFill>
                      <a:ea typeface="宋体" panose="02010600030101010101" pitchFamily="2" charset="-122"/>
                    </a:endParaRPr>
                  </a:p>
                </p:txBody>
              </p:sp>
            </p:grpSp>
          </p:grpSp>
          <p:sp>
            <p:nvSpPr>
              <p:cNvPr id="49203" name="Text Box 24"/>
              <p:cNvSpPr txBox="1">
                <a:spLocks noChangeArrowheads="1"/>
              </p:cNvSpPr>
              <p:nvPr/>
            </p:nvSpPr>
            <p:spPr bwMode="auto">
              <a:xfrm>
                <a:off x="0" y="1451"/>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否</a:t>
                </a:r>
              </a:p>
            </p:txBody>
          </p:sp>
          <p:sp>
            <p:nvSpPr>
              <p:cNvPr id="49204" name="Text Box 25"/>
              <p:cNvSpPr txBox="1">
                <a:spLocks noChangeArrowheads="1"/>
              </p:cNvSpPr>
              <p:nvPr/>
            </p:nvSpPr>
            <p:spPr bwMode="auto">
              <a:xfrm>
                <a:off x="771" y="1451"/>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是</a:t>
                </a:r>
              </a:p>
            </p:txBody>
          </p:sp>
          <p:sp>
            <p:nvSpPr>
              <p:cNvPr id="49205" name="Text Box 26"/>
              <p:cNvSpPr txBox="1">
                <a:spLocks noChangeArrowheads="1"/>
              </p:cNvSpPr>
              <p:nvPr/>
            </p:nvSpPr>
            <p:spPr bwMode="auto">
              <a:xfrm>
                <a:off x="1270" y="1406"/>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否</a:t>
                </a:r>
              </a:p>
            </p:txBody>
          </p:sp>
          <p:sp>
            <p:nvSpPr>
              <p:cNvPr id="49206" name="Text Box 27"/>
              <p:cNvSpPr txBox="1">
                <a:spLocks noChangeArrowheads="1"/>
              </p:cNvSpPr>
              <p:nvPr/>
            </p:nvSpPr>
            <p:spPr bwMode="auto">
              <a:xfrm>
                <a:off x="2177" y="1451"/>
                <a:ext cx="363"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是</a:t>
                </a:r>
              </a:p>
            </p:txBody>
          </p:sp>
          <p:grpSp>
            <p:nvGrpSpPr>
              <p:cNvPr id="49207" name="Group 28"/>
              <p:cNvGrpSpPr>
                <a:grpSpLocks/>
              </p:cNvGrpSpPr>
              <p:nvPr/>
            </p:nvGrpSpPr>
            <p:grpSpPr bwMode="auto">
              <a:xfrm>
                <a:off x="544" y="317"/>
                <a:ext cx="1906" cy="272"/>
                <a:chOff x="0" y="0"/>
                <a:chExt cx="1906" cy="272"/>
              </a:xfrm>
            </p:grpSpPr>
            <p:sp>
              <p:nvSpPr>
                <p:cNvPr id="49219" name="Text Box 29"/>
                <p:cNvSpPr txBox="1">
                  <a:spLocks noChangeArrowheads="1"/>
                </p:cNvSpPr>
                <p:nvPr/>
              </p:nvSpPr>
              <p:spPr bwMode="auto">
                <a:xfrm>
                  <a:off x="0" y="0"/>
                  <a:ext cx="77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未婚</a:t>
                  </a:r>
                </a:p>
              </p:txBody>
            </p:sp>
            <p:sp>
              <p:nvSpPr>
                <p:cNvPr id="49220" name="Line 30"/>
                <p:cNvSpPr>
                  <a:spLocks noChangeShapeType="1"/>
                </p:cNvSpPr>
                <p:nvPr/>
              </p:nvSpPr>
              <p:spPr bwMode="auto">
                <a:xfrm flipH="1">
                  <a:off x="227" y="0"/>
                  <a:ext cx="363" cy="272"/>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21" name="Line 31"/>
                <p:cNvSpPr>
                  <a:spLocks noChangeShapeType="1"/>
                </p:cNvSpPr>
                <p:nvPr/>
              </p:nvSpPr>
              <p:spPr bwMode="auto">
                <a:xfrm>
                  <a:off x="907" y="0"/>
                  <a:ext cx="318" cy="272"/>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22" name="Text Box 32"/>
                <p:cNvSpPr txBox="1">
                  <a:spLocks noChangeArrowheads="1"/>
                </p:cNvSpPr>
                <p:nvPr/>
              </p:nvSpPr>
              <p:spPr bwMode="auto">
                <a:xfrm>
                  <a:off x="1134" y="0"/>
                  <a:ext cx="77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已婚</a:t>
                  </a:r>
                </a:p>
              </p:txBody>
            </p:sp>
          </p:grpSp>
          <p:sp>
            <p:nvSpPr>
              <p:cNvPr id="49208" name="Line 33"/>
              <p:cNvSpPr>
                <a:spLocks noChangeShapeType="1"/>
              </p:cNvSpPr>
              <p:nvPr/>
            </p:nvSpPr>
            <p:spPr bwMode="auto">
              <a:xfrm flipH="1">
                <a:off x="136" y="952"/>
                <a:ext cx="499" cy="499"/>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09" name="Line 34"/>
              <p:cNvSpPr>
                <a:spLocks noChangeShapeType="1"/>
              </p:cNvSpPr>
              <p:nvPr/>
            </p:nvSpPr>
            <p:spPr bwMode="auto">
              <a:xfrm>
                <a:off x="681" y="952"/>
                <a:ext cx="227" cy="454"/>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10" name="Line 35"/>
              <p:cNvSpPr>
                <a:spLocks noChangeShapeType="1"/>
              </p:cNvSpPr>
              <p:nvPr/>
            </p:nvSpPr>
            <p:spPr bwMode="auto">
              <a:xfrm flipH="1">
                <a:off x="1451" y="907"/>
                <a:ext cx="273" cy="499"/>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11" name="Line 36"/>
              <p:cNvSpPr>
                <a:spLocks noChangeShapeType="1"/>
              </p:cNvSpPr>
              <p:nvPr/>
            </p:nvSpPr>
            <p:spPr bwMode="auto">
              <a:xfrm>
                <a:off x="1996" y="907"/>
                <a:ext cx="272" cy="544"/>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12" name="Text Box 37"/>
              <p:cNvSpPr txBox="1">
                <a:spLocks noChangeArrowheads="1"/>
              </p:cNvSpPr>
              <p:nvPr/>
            </p:nvSpPr>
            <p:spPr bwMode="auto">
              <a:xfrm>
                <a:off x="91" y="998"/>
                <a:ext cx="77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a:solidFill>
                      <a:srgbClr val="FF0000"/>
                    </a:solidFill>
                    <a:latin typeface="Tahoma" panose="020B0604030504040204" pitchFamily="34" charset="0"/>
                    <a:ea typeface="宋体" panose="02010600030101010101" pitchFamily="2" charset="-122"/>
                  </a:rPr>
                  <a:t>&lt;35</a:t>
                </a:r>
              </a:p>
            </p:txBody>
          </p:sp>
          <p:sp>
            <p:nvSpPr>
              <p:cNvPr id="49213" name="Text Box 38"/>
              <p:cNvSpPr txBox="1">
                <a:spLocks noChangeArrowheads="1"/>
              </p:cNvSpPr>
              <p:nvPr/>
            </p:nvSpPr>
            <p:spPr bwMode="auto">
              <a:xfrm>
                <a:off x="635" y="1043"/>
                <a:ext cx="45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a:solidFill>
                      <a:srgbClr val="FF0000"/>
                    </a:solidFill>
                    <a:latin typeface="Tahoma" panose="020B0604030504040204" pitchFamily="34" charset="0"/>
                    <a:ea typeface="宋体" panose="02010600030101010101" pitchFamily="2" charset="-122"/>
                  </a:rPr>
                  <a:t>≧35</a:t>
                </a:r>
              </a:p>
            </p:txBody>
          </p:sp>
          <p:sp>
            <p:nvSpPr>
              <p:cNvPr id="49214" name="Text Box 39"/>
              <p:cNvSpPr txBox="1">
                <a:spLocks noChangeArrowheads="1"/>
              </p:cNvSpPr>
              <p:nvPr/>
            </p:nvSpPr>
            <p:spPr bwMode="auto">
              <a:xfrm>
                <a:off x="1361" y="1043"/>
                <a:ext cx="36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低</a:t>
                </a:r>
              </a:p>
            </p:txBody>
          </p:sp>
          <p:sp>
            <p:nvSpPr>
              <p:cNvPr id="49215" name="Text Box 40"/>
              <p:cNvSpPr txBox="1">
                <a:spLocks noChangeArrowheads="1"/>
              </p:cNvSpPr>
              <p:nvPr/>
            </p:nvSpPr>
            <p:spPr bwMode="auto">
              <a:xfrm>
                <a:off x="2063" y="1043"/>
                <a:ext cx="77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高</a:t>
                </a:r>
              </a:p>
            </p:txBody>
          </p:sp>
          <p:sp>
            <p:nvSpPr>
              <p:cNvPr id="49216" name="Line 41"/>
              <p:cNvSpPr>
                <a:spLocks noChangeShapeType="1"/>
              </p:cNvSpPr>
              <p:nvPr/>
            </p:nvSpPr>
            <p:spPr bwMode="auto">
              <a:xfrm>
                <a:off x="1860" y="952"/>
                <a:ext cx="0" cy="408"/>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49217" name="Text Box 42"/>
              <p:cNvSpPr txBox="1">
                <a:spLocks noChangeArrowheads="1"/>
              </p:cNvSpPr>
              <p:nvPr/>
            </p:nvSpPr>
            <p:spPr bwMode="auto">
              <a:xfrm>
                <a:off x="1724" y="1406"/>
                <a:ext cx="317" cy="207"/>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否</a:t>
                </a:r>
              </a:p>
            </p:txBody>
          </p:sp>
          <p:sp>
            <p:nvSpPr>
              <p:cNvPr id="49218" name="Text Box 43"/>
              <p:cNvSpPr txBox="1">
                <a:spLocks noChangeArrowheads="1"/>
              </p:cNvSpPr>
              <p:nvPr/>
            </p:nvSpPr>
            <p:spPr bwMode="auto">
              <a:xfrm>
                <a:off x="1633" y="1043"/>
                <a:ext cx="45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宋体" panose="02010600030101010101" pitchFamily="2" charset="-122"/>
                  </a:rPr>
                  <a:t>小康</a:t>
                </a:r>
              </a:p>
            </p:txBody>
          </p:sp>
        </p:grpSp>
      </p:grpSp>
      <p:grpSp>
        <p:nvGrpSpPr>
          <p:cNvPr id="34860" name="Group 44"/>
          <p:cNvGrpSpPr>
            <a:grpSpLocks/>
          </p:cNvGrpSpPr>
          <p:nvPr/>
        </p:nvGrpSpPr>
        <p:grpSpPr bwMode="auto">
          <a:xfrm>
            <a:off x="6167439" y="188914"/>
            <a:ext cx="1584325" cy="503237"/>
            <a:chOff x="0" y="0"/>
            <a:chExt cx="998" cy="317"/>
          </a:xfrm>
        </p:grpSpPr>
        <p:sp>
          <p:nvSpPr>
            <p:cNvPr id="49197" name="Text Box 45"/>
            <p:cNvSpPr txBox="1">
              <a:spLocks noChangeArrowheads="1"/>
            </p:cNvSpPr>
            <p:nvPr/>
          </p:nvSpPr>
          <p:spPr bwMode="auto">
            <a:xfrm>
              <a:off x="91" y="0"/>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dirty="0">
                  <a:solidFill>
                    <a:schemeClr val="tx1"/>
                  </a:solidFill>
                  <a:latin typeface="Tahoma" panose="020B0604030504040204" pitchFamily="34" charset="0"/>
                  <a:ea typeface="宋体" panose="02010600030101010101" pitchFamily="2" charset="-122"/>
                </a:rPr>
                <a:t>1</a:t>
              </a:r>
              <a:r>
                <a:rPr kumimoji="0" lang="en-US" altLang="zh-CN" sz="1800" dirty="0">
                  <a:solidFill>
                    <a:srgbClr val="FF0000"/>
                  </a:solidFill>
                  <a:latin typeface="Tahoma" panose="020B0604030504040204" pitchFamily="34" charset="0"/>
                  <a:ea typeface="宋体" panose="02010600030101010101" pitchFamily="2" charset="-122"/>
                </a:rPr>
                <a:t>.</a:t>
              </a:r>
              <a:r>
                <a:rPr kumimoji="0" lang="zh-TW" altLang="en-US" sz="1800" dirty="0">
                  <a:solidFill>
                    <a:srgbClr val="FF0000"/>
                  </a:solidFill>
                  <a:latin typeface="Tahoma" panose="020B0604030504040204" pitchFamily="34" charset="0"/>
                  <a:ea typeface="宋体" panose="02010600030101010101" pitchFamily="2" charset="-122"/>
                </a:rPr>
                <a:t>建立模型</a:t>
              </a:r>
            </a:p>
          </p:txBody>
        </p:sp>
        <p:sp>
          <p:nvSpPr>
            <p:cNvPr id="49198" name="Oval 46"/>
            <p:cNvSpPr>
              <a:spLocks noChangeArrowheads="1"/>
            </p:cNvSpPr>
            <p:nvPr/>
          </p:nvSpPr>
          <p:spPr bwMode="auto">
            <a:xfrm>
              <a:off x="0" y="0"/>
              <a:ext cx="998" cy="317"/>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grpSp>
      <p:sp>
        <p:nvSpPr>
          <p:cNvPr id="34863" name="Line 47"/>
          <p:cNvSpPr>
            <a:spLocks noChangeShapeType="1"/>
          </p:cNvSpPr>
          <p:nvPr/>
        </p:nvSpPr>
        <p:spPr bwMode="auto">
          <a:xfrm flipV="1">
            <a:off x="4511675" y="692151"/>
            <a:ext cx="1944688" cy="1800225"/>
          </a:xfrm>
          <a:prstGeom prst="line">
            <a:avLst/>
          </a:prstGeom>
          <a:noFill/>
          <a:ln w="127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64" name="Line 48"/>
          <p:cNvSpPr>
            <a:spLocks noChangeShapeType="1"/>
          </p:cNvSpPr>
          <p:nvPr/>
        </p:nvSpPr>
        <p:spPr bwMode="auto">
          <a:xfrm flipV="1">
            <a:off x="1919288" y="692150"/>
            <a:ext cx="2952750" cy="3168650"/>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4865" name="Group 49"/>
          <p:cNvGrpSpPr>
            <a:grpSpLocks/>
          </p:cNvGrpSpPr>
          <p:nvPr/>
        </p:nvGrpSpPr>
        <p:grpSpPr bwMode="auto">
          <a:xfrm>
            <a:off x="1774826" y="3789363"/>
            <a:ext cx="4678363" cy="1008062"/>
            <a:chOff x="0" y="0"/>
            <a:chExt cx="2947" cy="635"/>
          </a:xfrm>
        </p:grpSpPr>
        <p:sp>
          <p:nvSpPr>
            <p:cNvPr id="49195" name="Rectangle 50"/>
            <p:cNvSpPr>
              <a:spLocks noChangeArrowheads="1"/>
            </p:cNvSpPr>
            <p:nvPr/>
          </p:nvSpPr>
          <p:spPr bwMode="auto">
            <a:xfrm>
              <a:off x="0" y="45"/>
              <a:ext cx="2722" cy="45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49196" name="Text Box 51"/>
            <p:cNvSpPr txBox="1">
              <a:spLocks noChangeArrowheads="1"/>
            </p:cNvSpPr>
            <p:nvPr/>
          </p:nvSpPr>
          <p:spPr bwMode="auto">
            <a:xfrm>
              <a:off x="2676" y="0"/>
              <a:ext cx="271"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600">
                  <a:solidFill>
                    <a:srgbClr val="660066"/>
                  </a:solidFill>
                  <a:latin typeface="Tahoma" panose="020B0604030504040204" pitchFamily="34" charset="0"/>
                  <a:ea typeface="DFKai-SB" pitchFamily="65" charset="-122"/>
                </a:rPr>
                <a:t>测试样本</a:t>
              </a:r>
            </a:p>
          </p:txBody>
        </p:sp>
      </p:grpSp>
      <p:grpSp>
        <p:nvGrpSpPr>
          <p:cNvPr id="34868" name="Group 52"/>
          <p:cNvGrpSpPr>
            <a:grpSpLocks/>
          </p:cNvGrpSpPr>
          <p:nvPr/>
        </p:nvGrpSpPr>
        <p:grpSpPr bwMode="auto">
          <a:xfrm>
            <a:off x="4295776" y="260351"/>
            <a:ext cx="1584325" cy="504825"/>
            <a:chOff x="0" y="0"/>
            <a:chExt cx="998" cy="318"/>
          </a:xfrm>
        </p:grpSpPr>
        <p:sp>
          <p:nvSpPr>
            <p:cNvPr id="49193" name="Text Box 53"/>
            <p:cNvSpPr txBox="1">
              <a:spLocks noChangeArrowheads="1"/>
            </p:cNvSpPr>
            <p:nvPr/>
          </p:nvSpPr>
          <p:spPr bwMode="auto">
            <a:xfrm>
              <a:off x="45" y="46"/>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a:solidFill>
                    <a:schemeClr val="tx1"/>
                  </a:solidFill>
                  <a:latin typeface="Tahoma" panose="020B0604030504040204" pitchFamily="34" charset="0"/>
                  <a:ea typeface="宋体" panose="02010600030101010101" pitchFamily="2" charset="-122"/>
                </a:rPr>
                <a:t>2.</a:t>
              </a:r>
              <a:r>
                <a:rPr kumimoji="0" lang="zh-TW" altLang="en-US" sz="1800">
                  <a:solidFill>
                    <a:schemeClr val="tx1"/>
                  </a:solidFill>
                  <a:latin typeface="Tahoma" panose="020B0604030504040204" pitchFamily="34" charset="0"/>
                  <a:ea typeface="宋体" panose="02010600030101010101" pitchFamily="2" charset="-122"/>
                </a:rPr>
                <a:t>模型评估</a:t>
              </a:r>
            </a:p>
          </p:txBody>
        </p:sp>
        <p:sp>
          <p:nvSpPr>
            <p:cNvPr id="49194" name="Oval 54"/>
            <p:cNvSpPr>
              <a:spLocks noChangeArrowheads="1"/>
            </p:cNvSpPr>
            <p:nvPr/>
          </p:nvSpPr>
          <p:spPr bwMode="auto">
            <a:xfrm>
              <a:off x="0" y="0"/>
              <a:ext cx="998" cy="318"/>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grpSp>
      <p:sp>
        <p:nvSpPr>
          <p:cNvPr id="34871" name="Oval 55"/>
          <p:cNvSpPr>
            <a:spLocks noChangeArrowheads="1"/>
          </p:cNvSpPr>
          <p:nvPr/>
        </p:nvSpPr>
        <p:spPr bwMode="auto">
          <a:xfrm>
            <a:off x="1774826" y="3789363"/>
            <a:ext cx="4608513" cy="360362"/>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72" name="Oval 56"/>
          <p:cNvSpPr>
            <a:spLocks noChangeArrowheads="1"/>
          </p:cNvSpPr>
          <p:nvPr/>
        </p:nvSpPr>
        <p:spPr bwMode="auto">
          <a:xfrm>
            <a:off x="4079876" y="3860801"/>
            <a:ext cx="576263" cy="288925"/>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73" name="Line 57"/>
          <p:cNvSpPr>
            <a:spLocks noChangeShapeType="1"/>
          </p:cNvSpPr>
          <p:nvPr/>
        </p:nvSpPr>
        <p:spPr bwMode="auto">
          <a:xfrm flipH="1">
            <a:off x="7608889" y="908051"/>
            <a:ext cx="503237" cy="504825"/>
          </a:xfrm>
          <a:prstGeom prst="line">
            <a:avLst/>
          </a:prstGeom>
          <a:noFill/>
          <a:ln w="3175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74" name="Oval 58"/>
          <p:cNvSpPr>
            <a:spLocks noChangeArrowheads="1"/>
          </p:cNvSpPr>
          <p:nvPr/>
        </p:nvSpPr>
        <p:spPr bwMode="auto">
          <a:xfrm>
            <a:off x="3287714" y="3789363"/>
            <a:ext cx="720725" cy="360362"/>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75" name="Line 59"/>
          <p:cNvSpPr>
            <a:spLocks noChangeShapeType="1"/>
          </p:cNvSpPr>
          <p:nvPr/>
        </p:nvSpPr>
        <p:spPr bwMode="auto">
          <a:xfrm>
            <a:off x="7464426" y="2060575"/>
            <a:ext cx="360363" cy="863600"/>
          </a:xfrm>
          <a:prstGeom prst="line">
            <a:avLst/>
          </a:prstGeom>
          <a:noFill/>
          <a:ln w="3175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76" name="Oval 60"/>
          <p:cNvSpPr>
            <a:spLocks noChangeArrowheads="1"/>
          </p:cNvSpPr>
          <p:nvPr/>
        </p:nvSpPr>
        <p:spPr bwMode="auto">
          <a:xfrm>
            <a:off x="5303839" y="3789363"/>
            <a:ext cx="504825" cy="360362"/>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77" name="Oval 61"/>
          <p:cNvSpPr>
            <a:spLocks noChangeArrowheads="1"/>
          </p:cNvSpPr>
          <p:nvPr/>
        </p:nvSpPr>
        <p:spPr bwMode="auto">
          <a:xfrm>
            <a:off x="7319963" y="2781301"/>
            <a:ext cx="863600" cy="792163"/>
          </a:xfrm>
          <a:prstGeom prst="ellipse">
            <a:avLst/>
          </a:prstGeom>
          <a:noFill/>
          <a:ln w="127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grpSp>
        <p:nvGrpSpPr>
          <p:cNvPr id="34878" name="Group 62"/>
          <p:cNvGrpSpPr>
            <a:grpSpLocks/>
          </p:cNvGrpSpPr>
          <p:nvPr/>
        </p:nvGrpSpPr>
        <p:grpSpPr bwMode="auto">
          <a:xfrm>
            <a:off x="6453188" y="3787776"/>
            <a:ext cx="3600450" cy="923925"/>
            <a:chOff x="0" y="0"/>
            <a:chExt cx="2268" cy="582"/>
          </a:xfrm>
        </p:grpSpPr>
        <p:pic>
          <p:nvPicPr>
            <p:cNvPr id="49190" name="Picture 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
              <a:ext cx="4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91"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 y="0"/>
              <a:ext cx="47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92" name="Text Box 66"/>
            <p:cNvSpPr txBox="1">
              <a:spLocks noChangeArrowheads="1"/>
            </p:cNvSpPr>
            <p:nvPr/>
          </p:nvSpPr>
          <p:spPr bwMode="auto">
            <a:xfrm>
              <a:off x="998" y="227"/>
              <a:ext cx="12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DFKai-SB" pitchFamily="65" charset="-122"/>
                  <a:ea typeface="DFKai-SB" pitchFamily="65" charset="-122"/>
                </a:rPr>
                <a:t>错误率为</a:t>
              </a:r>
              <a:r>
                <a:rPr kumimoji="0" lang="en-US" altLang="zh-CN" sz="1800">
                  <a:solidFill>
                    <a:srgbClr val="FF0000"/>
                  </a:solidFill>
                  <a:latin typeface="DFKai-SB" pitchFamily="65" charset="-122"/>
                  <a:ea typeface="DFKai-SB" pitchFamily="65" charset="-122"/>
                </a:rPr>
                <a:t>66.67%</a:t>
              </a:r>
            </a:p>
          </p:txBody>
        </p:sp>
      </p:grpSp>
      <p:grpSp>
        <p:nvGrpSpPr>
          <p:cNvPr id="34882" name="Group 66"/>
          <p:cNvGrpSpPr>
            <a:grpSpLocks/>
          </p:cNvGrpSpPr>
          <p:nvPr/>
        </p:nvGrpSpPr>
        <p:grpSpPr bwMode="auto">
          <a:xfrm>
            <a:off x="8112126" y="5084763"/>
            <a:ext cx="1871663" cy="431800"/>
            <a:chOff x="0" y="0"/>
            <a:chExt cx="1179" cy="272"/>
          </a:xfrm>
        </p:grpSpPr>
        <p:sp>
          <p:nvSpPr>
            <p:cNvPr id="49188" name="Text Box 69"/>
            <p:cNvSpPr txBox="1">
              <a:spLocks noChangeArrowheads="1"/>
            </p:cNvSpPr>
            <p:nvPr/>
          </p:nvSpPr>
          <p:spPr bwMode="auto">
            <a:xfrm>
              <a:off x="227" y="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zh-TW" altLang="en-US" sz="1800">
                  <a:solidFill>
                    <a:srgbClr val="FF0000"/>
                  </a:solidFill>
                  <a:latin typeface="Tahoma" panose="020B0604030504040204" pitchFamily="34" charset="0"/>
                  <a:ea typeface="DFKai-SB" pitchFamily="65" charset="-122"/>
                </a:rPr>
                <a:t>修改模型</a:t>
              </a:r>
            </a:p>
          </p:txBody>
        </p:sp>
        <p:sp>
          <p:nvSpPr>
            <p:cNvPr id="49189" name="Oval 70"/>
            <p:cNvSpPr>
              <a:spLocks noChangeArrowheads="1"/>
            </p:cNvSpPr>
            <p:nvPr/>
          </p:nvSpPr>
          <p:spPr bwMode="auto">
            <a:xfrm>
              <a:off x="0" y="0"/>
              <a:ext cx="1179" cy="272"/>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grpSp>
      <p:grpSp>
        <p:nvGrpSpPr>
          <p:cNvPr id="34885" name="Group 69"/>
          <p:cNvGrpSpPr>
            <a:grpSpLocks/>
          </p:cNvGrpSpPr>
          <p:nvPr/>
        </p:nvGrpSpPr>
        <p:grpSpPr bwMode="auto">
          <a:xfrm>
            <a:off x="2495550" y="5084763"/>
            <a:ext cx="4510088" cy="1008062"/>
            <a:chOff x="0" y="0"/>
            <a:chExt cx="2841" cy="635"/>
          </a:xfrm>
        </p:grpSpPr>
        <p:pic>
          <p:nvPicPr>
            <p:cNvPr id="49184"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 y="227"/>
              <a:ext cx="2478" cy="408"/>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grpSp>
          <p:nvGrpSpPr>
            <p:cNvPr id="49185" name="Group 71"/>
            <p:cNvGrpSpPr>
              <a:grpSpLocks/>
            </p:cNvGrpSpPr>
            <p:nvPr/>
          </p:nvGrpSpPr>
          <p:grpSpPr bwMode="auto">
            <a:xfrm>
              <a:off x="0" y="0"/>
              <a:ext cx="1179" cy="272"/>
              <a:chOff x="0" y="0"/>
              <a:chExt cx="1179" cy="272"/>
            </a:xfrm>
          </p:grpSpPr>
          <p:sp>
            <p:nvSpPr>
              <p:cNvPr id="49186" name="Text Box 74"/>
              <p:cNvSpPr txBox="1">
                <a:spLocks noChangeArrowheads="1"/>
              </p:cNvSpPr>
              <p:nvPr/>
            </p:nvSpPr>
            <p:spPr bwMode="auto">
              <a:xfrm>
                <a:off x="227" y="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50000"/>
                  </a:spcBef>
                  <a:buFontTx/>
                  <a:buNone/>
                </a:pPr>
                <a:r>
                  <a:rPr kumimoji="0" lang="en-US" altLang="zh-CN" sz="1800">
                    <a:solidFill>
                      <a:schemeClr val="tx1"/>
                    </a:solidFill>
                    <a:latin typeface="Tahoma" panose="020B0604030504040204" pitchFamily="34" charset="0"/>
                    <a:ea typeface="DFKai-SB" pitchFamily="65" charset="-122"/>
                  </a:rPr>
                  <a:t>3.</a:t>
                </a:r>
                <a:r>
                  <a:rPr kumimoji="0" lang="zh-TW" altLang="en-US" sz="1800">
                    <a:solidFill>
                      <a:schemeClr val="tx1"/>
                    </a:solidFill>
                    <a:latin typeface="Tahoma" panose="020B0604030504040204" pitchFamily="34" charset="0"/>
                    <a:ea typeface="DFKai-SB" pitchFamily="65" charset="-122"/>
                  </a:rPr>
                  <a:t>使用模型</a:t>
                </a:r>
              </a:p>
            </p:txBody>
          </p:sp>
          <p:sp>
            <p:nvSpPr>
              <p:cNvPr id="49187" name="Oval 75"/>
              <p:cNvSpPr>
                <a:spLocks noChangeArrowheads="1"/>
              </p:cNvSpPr>
              <p:nvPr/>
            </p:nvSpPr>
            <p:spPr bwMode="auto">
              <a:xfrm>
                <a:off x="0" y="0"/>
                <a:ext cx="1179" cy="272"/>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grpSp>
      </p:grpSp>
      <p:sp>
        <p:nvSpPr>
          <p:cNvPr id="34890" name="Oval 77"/>
          <p:cNvSpPr>
            <a:spLocks noChangeArrowheads="1"/>
          </p:cNvSpPr>
          <p:nvPr/>
        </p:nvSpPr>
        <p:spPr bwMode="auto">
          <a:xfrm>
            <a:off x="3143250" y="188913"/>
            <a:ext cx="5113338" cy="647700"/>
          </a:xfrm>
          <a:prstGeom prst="ellipse">
            <a:avLst/>
          </a:prstGeom>
          <a:noFill/>
          <a:ln w="127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49174" name="日期占位符 78"/>
          <p:cNvSpPr txBox="1">
            <a:spLocks noGrp="1" noChangeArrowheads="1"/>
          </p:cNvSpPr>
          <p:nvPr/>
        </p:nvSpPr>
        <p:spPr bwMode="auto">
          <a:xfrm>
            <a:off x="7696200" y="6191250"/>
            <a:ext cx="2476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r" eaLnBrk="1" hangingPunct="1">
              <a:spcBef>
                <a:spcPct val="0"/>
              </a:spcBef>
              <a:buFontTx/>
              <a:buNone/>
            </a:pPr>
            <a:fld id="{8432679E-3F34-4C09-8313-F82D568D38D9}" type="datetime1">
              <a:rPr kumimoji="0" lang="zh-CN" altLang="en-US" sz="1400">
                <a:solidFill>
                  <a:schemeClr val="tx2"/>
                </a:solidFill>
                <a:ea typeface="宋体" panose="02010600030101010101" pitchFamily="2" charset="-122"/>
              </a:rPr>
              <a:pPr algn="r" eaLnBrk="1" hangingPunct="1">
                <a:spcBef>
                  <a:spcPct val="0"/>
                </a:spcBef>
                <a:buFontTx/>
                <a:buNone/>
              </a:pPr>
              <a:t>2018/11/6</a:t>
            </a:fld>
            <a:endParaRPr kumimoji="0" lang="en-US" altLang="zh-CN" sz="1400">
              <a:solidFill>
                <a:schemeClr val="tx2"/>
              </a:solidFill>
              <a:ea typeface="宋体" panose="02010600030101010101" pitchFamily="2" charset="-122"/>
            </a:endParaRPr>
          </a:p>
        </p:txBody>
      </p:sp>
      <p:cxnSp>
        <p:nvCxnSpPr>
          <p:cNvPr id="34892" name="直接箭头连接符 80"/>
          <p:cNvCxnSpPr>
            <a:cxnSpLocks noChangeShapeType="1"/>
            <a:stCxn id="49192" idx="2"/>
            <a:endCxn id="49189" idx="0"/>
          </p:cNvCxnSpPr>
          <p:nvPr/>
        </p:nvCxnSpPr>
        <p:spPr bwMode="auto">
          <a:xfrm rot="16200000" flipH="1">
            <a:off x="8704263" y="4797426"/>
            <a:ext cx="685800" cy="3175"/>
          </a:xfrm>
          <a:prstGeom prst="straightConnector1">
            <a:avLst/>
          </a:prstGeom>
          <a:noFill/>
          <a:ln w="9525">
            <a:solidFill>
              <a:srgbClr val="AF3408"/>
            </a:solidFill>
            <a:round/>
            <a:headEnd/>
            <a:tailEnd type="arrow" w="med" len="med"/>
          </a:ln>
          <a:extLst>
            <a:ext uri="{909E8E84-426E-40DD-AFC4-6F175D3DCCD1}">
              <a14:hiddenFill xmlns:a14="http://schemas.microsoft.com/office/drawing/2010/main">
                <a:noFill/>
              </a14:hiddenFill>
            </a:ext>
          </a:extLst>
        </p:spPr>
      </p:cxnSp>
      <p:cxnSp>
        <p:nvCxnSpPr>
          <p:cNvPr id="34893" name="直接箭头连接符 82"/>
          <p:cNvCxnSpPr>
            <a:cxnSpLocks noChangeShapeType="1"/>
          </p:cNvCxnSpPr>
          <p:nvPr/>
        </p:nvCxnSpPr>
        <p:spPr bwMode="auto">
          <a:xfrm rot="16200000" flipH="1">
            <a:off x="4381500" y="1562100"/>
            <a:ext cx="5143500" cy="2736850"/>
          </a:xfrm>
          <a:prstGeom prst="straightConnector1">
            <a:avLst/>
          </a:prstGeom>
          <a:noFill/>
          <a:ln w="9525">
            <a:solidFill>
              <a:srgbClr val="AF3408"/>
            </a:solidFill>
            <a:round/>
            <a:headEnd/>
            <a:tailEnd type="arrow" w="med" len="med"/>
          </a:ln>
          <a:extLst>
            <a:ext uri="{909E8E84-426E-40DD-AFC4-6F175D3DCCD1}">
              <a14:hiddenFill xmlns:a14="http://schemas.microsoft.com/office/drawing/2010/main">
                <a:noFill/>
              </a14:hiddenFill>
            </a:ext>
          </a:extLst>
        </p:spPr>
      </p:cxnSp>
      <p:sp>
        <p:nvSpPr>
          <p:cNvPr id="34894" name="Oval 61"/>
          <p:cNvSpPr>
            <a:spLocks noChangeArrowheads="1"/>
          </p:cNvSpPr>
          <p:nvPr/>
        </p:nvSpPr>
        <p:spPr bwMode="auto">
          <a:xfrm>
            <a:off x="8024813" y="2714626"/>
            <a:ext cx="863600" cy="792163"/>
          </a:xfrm>
          <a:prstGeom prst="ellipse">
            <a:avLst/>
          </a:prstGeom>
          <a:noFill/>
          <a:ln w="127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95" name="Oval 55"/>
          <p:cNvSpPr>
            <a:spLocks noChangeArrowheads="1"/>
          </p:cNvSpPr>
          <p:nvPr/>
        </p:nvSpPr>
        <p:spPr bwMode="auto">
          <a:xfrm>
            <a:off x="1738313" y="4286251"/>
            <a:ext cx="4608512" cy="360363"/>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96" name="Oval 56"/>
          <p:cNvSpPr>
            <a:spLocks noChangeArrowheads="1"/>
          </p:cNvSpPr>
          <p:nvPr/>
        </p:nvSpPr>
        <p:spPr bwMode="auto">
          <a:xfrm>
            <a:off x="4095751" y="4286251"/>
            <a:ext cx="576263" cy="288925"/>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97" name="Oval 56"/>
          <p:cNvSpPr>
            <a:spLocks noChangeArrowheads="1"/>
          </p:cNvSpPr>
          <p:nvPr/>
        </p:nvSpPr>
        <p:spPr bwMode="auto">
          <a:xfrm>
            <a:off x="5310188" y="4286251"/>
            <a:ext cx="576262" cy="288925"/>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98" name="Oval 56"/>
          <p:cNvSpPr>
            <a:spLocks noChangeArrowheads="1"/>
          </p:cNvSpPr>
          <p:nvPr/>
        </p:nvSpPr>
        <p:spPr bwMode="auto">
          <a:xfrm>
            <a:off x="4667251" y="4286251"/>
            <a:ext cx="576263" cy="288925"/>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TW" altLang="en-US" sz="1800">
              <a:solidFill>
                <a:schemeClr val="tx1"/>
              </a:solidFill>
              <a:ea typeface="宋体" panose="02010600030101010101" pitchFamily="2" charset="-122"/>
            </a:endParaRPr>
          </a:p>
        </p:txBody>
      </p:sp>
      <p:sp>
        <p:nvSpPr>
          <p:cNvPr id="34899" name="Line 57"/>
          <p:cNvSpPr>
            <a:spLocks noChangeShapeType="1"/>
          </p:cNvSpPr>
          <p:nvPr/>
        </p:nvSpPr>
        <p:spPr bwMode="auto">
          <a:xfrm>
            <a:off x="8528051" y="1000126"/>
            <a:ext cx="354013" cy="428625"/>
          </a:xfrm>
          <a:prstGeom prst="line">
            <a:avLst/>
          </a:prstGeom>
          <a:noFill/>
          <a:ln w="3175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900" name="Line 59"/>
          <p:cNvSpPr>
            <a:spLocks noChangeShapeType="1"/>
          </p:cNvSpPr>
          <p:nvPr/>
        </p:nvSpPr>
        <p:spPr bwMode="auto">
          <a:xfrm flipH="1">
            <a:off x="8456613" y="1930400"/>
            <a:ext cx="425450" cy="933450"/>
          </a:xfrm>
          <a:prstGeom prst="line">
            <a:avLst/>
          </a:prstGeom>
          <a:noFill/>
          <a:ln w="3175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01573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ox(in)">
                                      <p:cBhvr>
                                        <p:cTn id="7" dur="500"/>
                                        <p:tgtEl>
                                          <p:spTgt spid="34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824"/>
                                        </p:tgtEl>
                                        <p:attrNameLst>
                                          <p:attrName>style.visibility</p:attrName>
                                        </p:attrNameLst>
                                      </p:cBhvr>
                                      <p:to>
                                        <p:strVal val="visible"/>
                                      </p:to>
                                    </p:set>
                                    <p:animEffect transition="in" filter="box(in)">
                                      <p:cBhvr>
                                        <p:cTn id="12" dur="500"/>
                                        <p:tgtEl>
                                          <p:spTgt spid="34824"/>
                                        </p:tgtEl>
                                      </p:cBhvr>
                                    </p:animEffect>
                                  </p:childTnLst>
                                </p:cTn>
                              </p:par>
                            </p:childTnLst>
                          </p:cTn>
                        </p:par>
                        <p:par>
                          <p:cTn id="13" fill="hold" nodeType="afterGroup">
                            <p:stCondLst>
                              <p:cond delay="500"/>
                            </p:stCondLst>
                            <p:childTnLst>
                              <p:par>
                                <p:cTn id="14" presetID="26" presetClass="emph" presetSubtype="0" fill="hold" nodeType="afterEffect">
                                  <p:stCondLst>
                                    <p:cond delay="0"/>
                                  </p:stCondLst>
                                  <p:childTnLst>
                                    <p:animEffect transition="out" filter="fade">
                                      <p:cBhvr>
                                        <p:cTn id="15" dur="500" tmFilter="0, 0; .2, .5; .8, .5; 1, 0"/>
                                        <p:tgtEl>
                                          <p:spTgt spid="34824"/>
                                        </p:tgtEl>
                                      </p:cBhvr>
                                    </p:animEffect>
                                    <p:animScale>
                                      <p:cBhvr>
                                        <p:cTn id="16" dur="250" autoRev="1" fill="hold"/>
                                        <p:tgtEl>
                                          <p:spTgt spid="34824"/>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34863"/>
                                        </p:tgtEl>
                                        <p:attrNameLst>
                                          <p:attrName>style.visibility</p:attrName>
                                        </p:attrNameLst>
                                      </p:cBhvr>
                                      <p:to>
                                        <p:strVal val="visible"/>
                                      </p:to>
                                    </p:set>
                                    <p:animEffect transition="in" filter="slide(fromBottom)">
                                      <p:cBhvr>
                                        <p:cTn id="21" dur="500"/>
                                        <p:tgtEl>
                                          <p:spTgt spid="34863"/>
                                        </p:tgtEl>
                                      </p:cBhvr>
                                    </p:animEffect>
                                  </p:childTnLst>
                                </p:cTn>
                              </p:par>
                            </p:childTnLst>
                          </p:cTn>
                        </p:par>
                        <p:par>
                          <p:cTn id="22" fill="hold" nodeType="afterGroup">
                            <p:stCondLst>
                              <p:cond delay="500"/>
                            </p:stCondLst>
                            <p:childTnLst>
                              <p:par>
                                <p:cTn id="23" presetID="3" presetClass="entr" presetSubtype="10" fill="hold" nodeType="afterEffect">
                                  <p:stCondLst>
                                    <p:cond delay="0"/>
                                  </p:stCondLst>
                                  <p:childTnLst>
                                    <p:set>
                                      <p:cBhvr>
                                        <p:cTn id="24" dur="1" fill="hold">
                                          <p:stCondLst>
                                            <p:cond delay="0"/>
                                          </p:stCondLst>
                                        </p:cTn>
                                        <p:tgtEl>
                                          <p:spTgt spid="34860"/>
                                        </p:tgtEl>
                                        <p:attrNameLst>
                                          <p:attrName>style.visibility</p:attrName>
                                        </p:attrNameLst>
                                      </p:cBhvr>
                                      <p:to>
                                        <p:strVal val="visible"/>
                                      </p:to>
                                    </p:set>
                                    <p:animEffect transition="in" filter="blinds(horizontal)">
                                      <p:cBhvr>
                                        <p:cTn id="25" dur="500"/>
                                        <p:tgtEl>
                                          <p:spTgt spid="348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5" presetClass="entr" presetSubtype="0" fill="hold" nodeType="clickEffect">
                                  <p:stCondLst>
                                    <p:cond delay="0"/>
                                  </p:stCondLst>
                                  <p:childTnLst>
                                    <p:set>
                                      <p:cBhvr>
                                        <p:cTn id="29" dur="1" fill="hold">
                                          <p:stCondLst>
                                            <p:cond delay="0"/>
                                          </p:stCondLst>
                                        </p:cTn>
                                        <p:tgtEl>
                                          <p:spTgt spid="34827"/>
                                        </p:tgtEl>
                                        <p:attrNameLst>
                                          <p:attrName>style.visibility</p:attrName>
                                        </p:attrNameLst>
                                      </p:cBhvr>
                                      <p:to>
                                        <p:strVal val="visible"/>
                                      </p:to>
                                    </p:set>
                                    <p:anim calcmode="lin" valueType="num">
                                      <p:cBhvr>
                                        <p:cTn id="30" dur="1000" fill="hold"/>
                                        <p:tgtEl>
                                          <p:spTgt spid="34827"/>
                                        </p:tgtEl>
                                        <p:attrNameLst>
                                          <p:attrName>ppt_w</p:attrName>
                                        </p:attrNameLst>
                                      </p:cBhvr>
                                      <p:tavLst>
                                        <p:tav tm="0">
                                          <p:val>
                                            <p:fltVal val="0"/>
                                          </p:val>
                                        </p:tav>
                                        <p:tav tm="100000">
                                          <p:val>
                                            <p:strVal val="#ppt_w"/>
                                          </p:val>
                                        </p:tav>
                                      </p:tavLst>
                                    </p:anim>
                                    <p:anim calcmode="lin" valueType="num">
                                      <p:cBhvr>
                                        <p:cTn id="31" dur="1000" fill="hold"/>
                                        <p:tgtEl>
                                          <p:spTgt spid="34827"/>
                                        </p:tgtEl>
                                        <p:attrNameLst>
                                          <p:attrName>ppt_h</p:attrName>
                                        </p:attrNameLst>
                                      </p:cBhvr>
                                      <p:tavLst>
                                        <p:tav tm="0">
                                          <p:val>
                                            <p:fltVal val="0"/>
                                          </p:val>
                                        </p:tav>
                                        <p:tav tm="100000">
                                          <p:val>
                                            <p:strVal val="#ppt_h"/>
                                          </p:val>
                                        </p:tav>
                                      </p:tavLst>
                                    </p:anim>
                                    <p:anim calcmode="lin" valueType="num">
                                      <p:cBhvr>
                                        <p:cTn id="32" dur="1000" fill="hold"/>
                                        <p:tgtEl>
                                          <p:spTgt spid="34827"/>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48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34865"/>
                                        </p:tgtEl>
                                        <p:attrNameLst>
                                          <p:attrName>style.visibility</p:attrName>
                                        </p:attrNameLst>
                                      </p:cBhvr>
                                      <p:to>
                                        <p:strVal val="visible"/>
                                      </p:to>
                                    </p:set>
                                    <p:animEffect transition="in" filter="box(in)">
                                      <p:cBhvr>
                                        <p:cTn id="38" dur="500"/>
                                        <p:tgtEl>
                                          <p:spTgt spid="34865"/>
                                        </p:tgtEl>
                                      </p:cBhvr>
                                    </p:animEffect>
                                  </p:childTnLst>
                                </p:cTn>
                              </p:par>
                            </p:childTnLst>
                          </p:cTn>
                        </p:par>
                        <p:par>
                          <p:cTn id="39" fill="hold" nodeType="afterGroup">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34865"/>
                                        </p:tgtEl>
                                      </p:cBhvr>
                                    </p:animEffect>
                                    <p:animScale>
                                      <p:cBhvr>
                                        <p:cTn id="42" dur="250" autoRev="1" fill="hold"/>
                                        <p:tgtEl>
                                          <p:spTgt spid="34865"/>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34864"/>
                                        </p:tgtEl>
                                        <p:attrNameLst>
                                          <p:attrName>style.visibility</p:attrName>
                                        </p:attrNameLst>
                                      </p:cBhvr>
                                      <p:to>
                                        <p:strVal val="visible"/>
                                      </p:to>
                                    </p:set>
                                    <p:animEffect transition="in" filter="slide(fromBottom)">
                                      <p:cBhvr>
                                        <p:cTn id="47" dur="500"/>
                                        <p:tgtEl>
                                          <p:spTgt spid="34864"/>
                                        </p:tgtEl>
                                      </p:cBhvr>
                                    </p:animEffect>
                                  </p:childTnLst>
                                </p:cTn>
                              </p:par>
                            </p:childTnLst>
                          </p:cTn>
                        </p:par>
                        <p:par>
                          <p:cTn id="48" fill="hold" nodeType="afterGroup">
                            <p:stCondLst>
                              <p:cond delay="500"/>
                            </p:stCondLst>
                            <p:childTnLst>
                              <p:par>
                                <p:cTn id="49" presetID="4" presetClass="entr" presetSubtype="16" fill="hold" nodeType="afterEffect">
                                  <p:stCondLst>
                                    <p:cond delay="0"/>
                                  </p:stCondLst>
                                  <p:childTnLst>
                                    <p:set>
                                      <p:cBhvr>
                                        <p:cTn id="50" dur="1" fill="hold">
                                          <p:stCondLst>
                                            <p:cond delay="0"/>
                                          </p:stCondLst>
                                        </p:cTn>
                                        <p:tgtEl>
                                          <p:spTgt spid="34868"/>
                                        </p:tgtEl>
                                        <p:attrNameLst>
                                          <p:attrName>style.visibility</p:attrName>
                                        </p:attrNameLst>
                                      </p:cBhvr>
                                      <p:to>
                                        <p:strVal val="visible"/>
                                      </p:to>
                                    </p:set>
                                    <p:animEffect transition="in" filter="box(in)">
                                      <p:cBhvr>
                                        <p:cTn id="51" dur="500"/>
                                        <p:tgtEl>
                                          <p:spTgt spid="3486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34871"/>
                                        </p:tgtEl>
                                        <p:attrNameLst>
                                          <p:attrName>style.visibility</p:attrName>
                                        </p:attrNameLst>
                                      </p:cBhvr>
                                      <p:to>
                                        <p:strVal val="visible"/>
                                      </p:to>
                                    </p:set>
                                    <p:animEffect transition="in" filter="box(in)">
                                      <p:cBhvr>
                                        <p:cTn id="56" dur="500"/>
                                        <p:tgtEl>
                                          <p:spTgt spid="3487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34872"/>
                                        </p:tgtEl>
                                        <p:attrNameLst>
                                          <p:attrName>style.visibility</p:attrName>
                                        </p:attrNameLst>
                                      </p:cBhvr>
                                      <p:to>
                                        <p:strVal val="visible"/>
                                      </p:to>
                                    </p:set>
                                    <p:animEffect transition="in" filter="box(in)">
                                      <p:cBhvr>
                                        <p:cTn id="61" dur="500"/>
                                        <p:tgtEl>
                                          <p:spTgt spid="3487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34873"/>
                                        </p:tgtEl>
                                        <p:attrNameLst>
                                          <p:attrName>style.visibility</p:attrName>
                                        </p:attrNameLst>
                                      </p:cBhvr>
                                      <p:to>
                                        <p:strVal val="visible"/>
                                      </p:to>
                                    </p:set>
                                    <p:animEffect transition="in" filter="dissolve">
                                      <p:cBhvr>
                                        <p:cTn id="66" dur="500"/>
                                        <p:tgtEl>
                                          <p:spTgt spid="3487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34874"/>
                                        </p:tgtEl>
                                        <p:attrNameLst>
                                          <p:attrName>style.visibility</p:attrName>
                                        </p:attrNameLst>
                                      </p:cBhvr>
                                      <p:to>
                                        <p:strVal val="visible"/>
                                      </p:to>
                                    </p:set>
                                    <p:animEffect transition="in" filter="box(in)">
                                      <p:cBhvr>
                                        <p:cTn id="71" dur="500"/>
                                        <p:tgtEl>
                                          <p:spTgt spid="3487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34875"/>
                                        </p:tgtEl>
                                        <p:attrNameLst>
                                          <p:attrName>style.visibility</p:attrName>
                                        </p:attrNameLst>
                                      </p:cBhvr>
                                      <p:to>
                                        <p:strVal val="visible"/>
                                      </p:to>
                                    </p:set>
                                    <p:animEffect transition="in" filter="dissolve">
                                      <p:cBhvr>
                                        <p:cTn id="76" dur="500"/>
                                        <p:tgtEl>
                                          <p:spTgt spid="3487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877"/>
                                        </p:tgtEl>
                                        <p:attrNameLst>
                                          <p:attrName>style.visibility</p:attrName>
                                        </p:attrNameLst>
                                      </p:cBhvr>
                                      <p:to>
                                        <p:strVal val="visible"/>
                                      </p:to>
                                    </p:set>
                                    <p:animEffect transition="in" filter="dissolve">
                                      <p:cBhvr>
                                        <p:cTn id="81" dur="500"/>
                                        <p:tgtEl>
                                          <p:spTgt spid="3487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34876"/>
                                        </p:tgtEl>
                                        <p:attrNameLst>
                                          <p:attrName>style.visibility</p:attrName>
                                        </p:attrNameLst>
                                      </p:cBhvr>
                                      <p:to>
                                        <p:strVal val="visible"/>
                                      </p:to>
                                    </p:set>
                                    <p:animEffect transition="in" filter="box(in)">
                                      <p:cBhvr>
                                        <p:cTn id="86" dur="500"/>
                                        <p:tgtEl>
                                          <p:spTgt spid="3487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ntr" presetSubtype="16" fill="hold" grpId="0" nodeType="clickEffect">
                                  <p:stCondLst>
                                    <p:cond delay="0"/>
                                  </p:stCondLst>
                                  <p:childTnLst>
                                    <p:set>
                                      <p:cBhvr>
                                        <p:cTn id="90" dur="1" fill="hold">
                                          <p:stCondLst>
                                            <p:cond delay="0"/>
                                          </p:stCondLst>
                                        </p:cTn>
                                        <p:tgtEl>
                                          <p:spTgt spid="34895"/>
                                        </p:tgtEl>
                                        <p:attrNameLst>
                                          <p:attrName>style.visibility</p:attrName>
                                        </p:attrNameLst>
                                      </p:cBhvr>
                                      <p:to>
                                        <p:strVal val="visible"/>
                                      </p:to>
                                    </p:set>
                                    <p:animEffect transition="in" filter="box(in)">
                                      <p:cBhvr>
                                        <p:cTn id="91" dur="500"/>
                                        <p:tgtEl>
                                          <p:spTgt spid="3489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nodeType="clickEffect">
                                  <p:stCondLst>
                                    <p:cond delay="0"/>
                                  </p:stCondLst>
                                  <p:childTnLst>
                                    <p:set>
                                      <p:cBhvr>
                                        <p:cTn id="95" dur="1" fill="hold">
                                          <p:stCondLst>
                                            <p:cond delay="0"/>
                                          </p:stCondLst>
                                        </p:cTn>
                                        <p:tgtEl>
                                          <p:spTgt spid="34899"/>
                                        </p:tgtEl>
                                        <p:attrNameLst>
                                          <p:attrName>style.visibility</p:attrName>
                                        </p:attrNameLst>
                                      </p:cBhvr>
                                      <p:to>
                                        <p:strVal val="visible"/>
                                      </p:to>
                                    </p:set>
                                    <p:animEffect transition="in" filter="dissolve">
                                      <p:cBhvr>
                                        <p:cTn id="96" dur="500"/>
                                        <p:tgtEl>
                                          <p:spTgt spid="3489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nodeType="clickEffect">
                                  <p:stCondLst>
                                    <p:cond delay="0"/>
                                  </p:stCondLst>
                                  <p:childTnLst>
                                    <p:set>
                                      <p:cBhvr>
                                        <p:cTn id="100" dur="1" fill="hold">
                                          <p:stCondLst>
                                            <p:cond delay="0"/>
                                          </p:stCondLst>
                                        </p:cTn>
                                        <p:tgtEl>
                                          <p:spTgt spid="34900"/>
                                        </p:tgtEl>
                                        <p:attrNameLst>
                                          <p:attrName>style.visibility</p:attrName>
                                        </p:attrNameLst>
                                      </p:cBhvr>
                                      <p:to>
                                        <p:strVal val="visible"/>
                                      </p:to>
                                    </p:set>
                                    <p:animEffect transition="in" filter="dissolve">
                                      <p:cBhvr>
                                        <p:cTn id="101" dur="500"/>
                                        <p:tgtEl>
                                          <p:spTgt spid="3490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 presetClass="entr" presetSubtype="16" fill="hold" grpId="0" nodeType="clickEffect">
                                  <p:stCondLst>
                                    <p:cond delay="0"/>
                                  </p:stCondLst>
                                  <p:childTnLst>
                                    <p:set>
                                      <p:cBhvr>
                                        <p:cTn id="105" dur="1" fill="hold">
                                          <p:stCondLst>
                                            <p:cond delay="0"/>
                                          </p:stCondLst>
                                        </p:cTn>
                                        <p:tgtEl>
                                          <p:spTgt spid="34896"/>
                                        </p:tgtEl>
                                        <p:attrNameLst>
                                          <p:attrName>style.visibility</p:attrName>
                                        </p:attrNameLst>
                                      </p:cBhvr>
                                      <p:to>
                                        <p:strVal val="visible"/>
                                      </p:to>
                                    </p:set>
                                    <p:animEffect transition="in" filter="box(in)">
                                      <p:cBhvr>
                                        <p:cTn id="106" dur="500"/>
                                        <p:tgtEl>
                                          <p:spTgt spid="348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grpId="0" nodeType="clickEffect">
                                  <p:stCondLst>
                                    <p:cond delay="0"/>
                                  </p:stCondLst>
                                  <p:childTnLst>
                                    <p:set>
                                      <p:cBhvr>
                                        <p:cTn id="110" dur="1" fill="hold">
                                          <p:stCondLst>
                                            <p:cond delay="0"/>
                                          </p:stCondLst>
                                        </p:cTn>
                                        <p:tgtEl>
                                          <p:spTgt spid="34898"/>
                                        </p:tgtEl>
                                        <p:attrNameLst>
                                          <p:attrName>style.visibility</p:attrName>
                                        </p:attrNameLst>
                                      </p:cBhvr>
                                      <p:to>
                                        <p:strVal val="visible"/>
                                      </p:to>
                                    </p:set>
                                    <p:animEffect transition="in" filter="box(in)">
                                      <p:cBhvr>
                                        <p:cTn id="111" dur="500"/>
                                        <p:tgtEl>
                                          <p:spTgt spid="3489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4" presetClass="entr" presetSubtype="16" fill="hold" grpId="0" nodeType="clickEffect">
                                  <p:stCondLst>
                                    <p:cond delay="0"/>
                                  </p:stCondLst>
                                  <p:childTnLst>
                                    <p:set>
                                      <p:cBhvr>
                                        <p:cTn id="115" dur="1" fill="hold">
                                          <p:stCondLst>
                                            <p:cond delay="0"/>
                                          </p:stCondLst>
                                        </p:cTn>
                                        <p:tgtEl>
                                          <p:spTgt spid="34897"/>
                                        </p:tgtEl>
                                        <p:attrNameLst>
                                          <p:attrName>style.visibility</p:attrName>
                                        </p:attrNameLst>
                                      </p:cBhvr>
                                      <p:to>
                                        <p:strVal val="visible"/>
                                      </p:to>
                                    </p:set>
                                    <p:animEffect transition="in" filter="box(in)">
                                      <p:cBhvr>
                                        <p:cTn id="116" dur="500"/>
                                        <p:tgtEl>
                                          <p:spTgt spid="3489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34894"/>
                                        </p:tgtEl>
                                        <p:attrNameLst>
                                          <p:attrName>style.visibility</p:attrName>
                                        </p:attrNameLst>
                                      </p:cBhvr>
                                      <p:to>
                                        <p:strVal val="visible"/>
                                      </p:to>
                                    </p:set>
                                    <p:animEffect transition="in" filter="dissolve">
                                      <p:cBhvr>
                                        <p:cTn id="121" dur="500"/>
                                        <p:tgtEl>
                                          <p:spTgt spid="34894"/>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9" presetClass="entr" presetSubtype="0" fill="hold" nodeType="clickEffect">
                                  <p:stCondLst>
                                    <p:cond delay="0"/>
                                  </p:stCondLst>
                                  <p:childTnLst>
                                    <p:set>
                                      <p:cBhvr>
                                        <p:cTn id="125" dur="1" fill="hold">
                                          <p:stCondLst>
                                            <p:cond delay="0"/>
                                          </p:stCondLst>
                                        </p:cTn>
                                        <p:tgtEl>
                                          <p:spTgt spid="34878"/>
                                        </p:tgtEl>
                                        <p:attrNameLst>
                                          <p:attrName>style.visibility</p:attrName>
                                        </p:attrNameLst>
                                      </p:cBhvr>
                                      <p:to>
                                        <p:strVal val="visible"/>
                                      </p:to>
                                    </p:set>
                                    <p:animEffect transition="in" filter="dissolve">
                                      <p:cBhvr>
                                        <p:cTn id="126" dur="500"/>
                                        <p:tgtEl>
                                          <p:spTgt spid="34878"/>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34882"/>
                                        </p:tgtEl>
                                        <p:attrNameLst>
                                          <p:attrName>style.visibility</p:attrName>
                                        </p:attrNameLst>
                                      </p:cBhvr>
                                      <p:to>
                                        <p:strVal val="visible"/>
                                      </p:to>
                                    </p:set>
                                    <p:animEffect transition="in" filter="dissolve">
                                      <p:cBhvr>
                                        <p:cTn id="131" dur="500"/>
                                        <p:tgtEl>
                                          <p:spTgt spid="34882"/>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 presetClass="entr" presetSubtype="4" fill="hold" nodeType="clickEffect">
                                  <p:stCondLst>
                                    <p:cond delay="0"/>
                                  </p:stCondLst>
                                  <p:childTnLst>
                                    <p:set>
                                      <p:cBhvr>
                                        <p:cTn id="135" dur="1" fill="hold">
                                          <p:stCondLst>
                                            <p:cond delay="0"/>
                                          </p:stCondLst>
                                        </p:cTn>
                                        <p:tgtEl>
                                          <p:spTgt spid="34892"/>
                                        </p:tgtEl>
                                        <p:attrNameLst>
                                          <p:attrName>style.visibility</p:attrName>
                                        </p:attrNameLst>
                                      </p:cBhvr>
                                      <p:to>
                                        <p:strVal val="visible"/>
                                      </p:to>
                                    </p:set>
                                    <p:anim calcmode="lin" valueType="num">
                                      <p:cBhvr additive="base">
                                        <p:cTn id="136" dur="500" fill="hold"/>
                                        <p:tgtEl>
                                          <p:spTgt spid="34892"/>
                                        </p:tgtEl>
                                        <p:attrNameLst>
                                          <p:attrName>ppt_x</p:attrName>
                                        </p:attrNameLst>
                                      </p:cBhvr>
                                      <p:tavLst>
                                        <p:tav tm="0">
                                          <p:val>
                                            <p:strVal val="#ppt_x"/>
                                          </p:val>
                                        </p:tav>
                                        <p:tav tm="100000">
                                          <p:val>
                                            <p:strVal val="#ppt_x"/>
                                          </p:val>
                                        </p:tav>
                                      </p:tavLst>
                                    </p:anim>
                                    <p:anim calcmode="lin" valueType="num">
                                      <p:cBhvr additive="base">
                                        <p:cTn id="137" dur="500" fill="hold"/>
                                        <p:tgtEl>
                                          <p:spTgt spid="34892"/>
                                        </p:tgtEl>
                                        <p:attrNameLst>
                                          <p:attrName>ppt_y</p:attrName>
                                        </p:attrNameLst>
                                      </p:cBhvr>
                                      <p:tavLst>
                                        <p:tav tm="0">
                                          <p:val>
                                            <p:strVal val="1+#ppt_h/2"/>
                                          </p:val>
                                        </p:tav>
                                        <p:tav tm="100000">
                                          <p:val>
                                            <p:strVal val="#ppt_y"/>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 presetClass="entr" presetSubtype="4" fill="hold" nodeType="clickEffect">
                                  <p:stCondLst>
                                    <p:cond delay="0"/>
                                  </p:stCondLst>
                                  <p:childTnLst>
                                    <p:set>
                                      <p:cBhvr>
                                        <p:cTn id="141" dur="1" fill="hold">
                                          <p:stCondLst>
                                            <p:cond delay="0"/>
                                          </p:stCondLst>
                                        </p:cTn>
                                        <p:tgtEl>
                                          <p:spTgt spid="34893"/>
                                        </p:tgtEl>
                                        <p:attrNameLst>
                                          <p:attrName>style.visibility</p:attrName>
                                        </p:attrNameLst>
                                      </p:cBhvr>
                                      <p:to>
                                        <p:strVal val="visible"/>
                                      </p:to>
                                    </p:set>
                                    <p:anim calcmode="lin" valueType="num">
                                      <p:cBhvr additive="base">
                                        <p:cTn id="142" dur="500" fill="hold"/>
                                        <p:tgtEl>
                                          <p:spTgt spid="34893"/>
                                        </p:tgtEl>
                                        <p:attrNameLst>
                                          <p:attrName>ppt_x</p:attrName>
                                        </p:attrNameLst>
                                      </p:cBhvr>
                                      <p:tavLst>
                                        <p:tav tm="0">
                                          <p:val>
                                            <p:strVal val="#ppt_x"/>
                                          </p:val>
                                        </p:tav>
                                        <p:tav tm="100000">
                                          <p:val>
                                            <p:strVal val="#ppt_x"/>
                                          </p:val>
                                        </p:tav>
                                      </p:tavLst>
                                    </p:anim>
                                    <p:anim calcmode="lin" valueType="num">
                                      <p:cBhvr additive="base">
                                        <p:cTn id="143" dur="500" fill="hold"/>
                                        <p:tgtEl>
                                          <p:spTgt spid="34893"/>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9" presetClass="entr" presetSubtype="0" fill="hold" grpId="0" nodeType="clickEffect">
                                  <p:stCondLst>
                                    <p:cond delay="0"/>
                                  </p:stCondLst>
                                  <p:childTnLst>
                                    <p:set>
                                      <p:cBhvr>
                                        <p:cTn id="147" dur="1" fill="hold">
                                          <p:stCondLst>
                                            <p:cond delay="0"/>
                                          </p:stCondLst>
                                        </p:cTn>
                                        <p:tgtEl>
                                          <p:spTgt spid="34890"/>
                                        </p:tgtEl>
                                        <p:attrNameLst>
                                          <p:attrName>style.visibility</p:attrName>
                                        </p:attrNameLst>
                                      </p:cBhvr>
                                      <p:to>
                                        <p:strVal val="visible"/>
                                      </p:to>
                                    </p:set>
                                    <p:animEffect transition="in" filter="dissolve">
                                      <p:cBhvr>
                                        <p:cTn id="148" dur="500"/>
                                        <p:tgtEl>
                                          <p:spTgt spid="34890"/>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5" presetClass="entr" presetSubtype="0" fill="hold" nodeType="clickEffect">
                                  <p:stCondLst>
                                    <p:cond delay="0"/>
                                  </p:stCondLst>
                                  <p:childTnLst>
                                    <p:set>
                                      <p:cBhvr>
                                        <p:cTn id="152" dur="1" fill="hold">
                                          <p:stCondLst>
                                            <p:cond delay="0"/>
                                          </p:stCondLst>
                                        </p:cTn>
                                        <p:tgtEl>
                                          <p:spTgt spid="34885"/>
                                        </p:tgtEl>
                                        <p:attrNameLst>
                                          <p:attrName>style.visibility</p:attrName>
                                        </p:attrNameLst>
                                      </p:cBhvr>
                                      <p:to>
                                        <p:strVal val="visible"/>
                                      </p:to>
                                    </p:set>
                                    <p:anim calcmode="lin" valueType="num">
                                      <p:cBhvr>
                                        <p:cTn id="153" dur="1000" fill="hold"/>
                                        <p:tgtEl>
                                          <p:spTgt spid="34885"/>
                                        </p:tgtEl>
                                        <p:attrNameLst>
                                          <p:attrName>ppt_w</p:attrName>
                                        </p:attrNameLst>
                                      </p:cBhvr>
                                      <p:tavLst>
                                        <p:tav tm="0">
                                          <p:val>
                                            <p:fltVal val="0"/>
                                          </p:val>
                                        </p:tav>
                                        <p:tav tm="100000">
                                          <p:val>
                                            <p:strVal val="#ppt_w"/>
                                          </p:val>
                                        </p:tav>
                                      </p:tavLst>
                                    </p:anim>
                                    <p:anim calcmode="lin" valueType="num">
                                      <p:cBhvr>
                                        <p:cTn id="154" dur="1000" fill="hold"/>
                                        <p:tgtEl>
                                          <p:spTgt spid="34885"/>
                                        </p:tgtEl>
                                        <p:attrNameLst>
                                          <p:attrName>ppt_h</p:attrName>
                                        </p:attrNameLst>
                                      </p:cBhvr>
                                      <p:tavLst>
                                        <p:tav tm="0">
                                          <p:val>
                                            <p:fltVal val="0"/>
                                          </p:val>
                                        </p:tav>
                                        <p:tav tm="100000">
                                          <p:val>
                                            <p:strVal val="#ppt_h"/>
                                          </p:val>
                                        </p:tav>
                                      </p:tavLst>
                                    </p:anim>
                                    <p:anim calcmode="lin" valueType="num">
                                      <p:cBhvr>
                                        <p:cTn id="155" dur="1000" fill="hold"/>
                                        <p:tgtEl>
                                          <p:spTgt spid="34885"/>
                                        </p:tgtEl>
                                        <p:attrNameLst>
                                          <p:attrName>ppt_x</p:attrName>
                                        </p:attrNameLst>
                                      </p:cBhvr>
                                      <p:tavLst>
                                        <p:tav tm="0" fmla="#ppt_x+(cos(-2*pi*(1-$))*-#ppt_x-sin(-2*pi*(1-$))*(1-#ppt_y))*(1-$)">
                                          <p:val>
                                            <p:fltVal val="0"/>
                                          </p:val>
                                        </p:tav>
                                        <p:tav tm="100000">
                                          <p:val>
                                            <p:fltVal val="1"/>
                                          </p:val>
                                        </p:tav>
                                      </p:tavLst>
                                    </p:anim>
                                    <p:anim calcmode="lin" valueType="num">
                                      <p:cBhvr>
                                        <p:cTn id="156" dur="1000" fill="hold"/>
                                        <p:tgtEl>
                                          <p:spTgt spid="3488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71" grpId="0" animBg="1" autoUpdateAnimBg="0"/>
      <p:bldP spid="34872" grpId="0" animBg="1" autoUpdateAnimBg="0"/>
      <p:bldP spid="34874" grpId="0" animBg="1" autoUpdateAnimBg="0"/>
      <p:bldP spid="34876" grpId="0" animBg="1" autoUpdateAnimBg="0"/>
      <p:bldP spid="34877" grpId="0" animBg="1" autoUpdateAnimBg="0"/>
      <p:bldP spid="34890" grpId="0" animBg="1" autoUpdateAnimBg="0"/>
      <p:bldP spid="34894" grpId="0" animBg="1" autoUpdateAnimBg="0"/>
      <p:bldP spid="34895" grpId="0" animBg="1" autoUpdateAnimBg="0"/>
      <p:bldP spid="34896" grpId="0" animBg="1" autoUpdateAnimBg="0"/>
      <p:bldP spid="34897" grpId="0" animBg="1" autoUpdateAnimBg="0"/>
      <p:bldP spid="3489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4"/>
          <p:cNvSpPr txBox="1">
            <a:spLocks noGrp="1" noChangeArrowheads="1"/>
          </p:cNvSpPr>
          <p:nvPr/>
        </p:nvSpPr>
        <p:spPr bwMode="auto">
          <a:xfrm>
            <a:off x="7696200" y="6191250"/>
            <a:ext cx="2476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r" eaLnBrk="1" hangingPunct="1">
              <a:spcBef>
                <a:spcPct val="0"/>
              </a:spcBef>
              <a:buFontTx/>
              <a:buNone/>
            </a:pPr>
            <a:fld id="{09C8D65E-F290-4DAF-BD72-1DEA6F1202FB}" type="datetime1">
              <a:rPr kumimoji="0" lang="zh-CN" altLang="en-US" sz="1400">
                <a:solidFill>
                  <a:schemeClr val="tx1"/>
                </a:solidFill>
                <a:ea typeface="宋体" panose="02010600030101010101" pitchFamily="2" charset="-122"/>
              </a:rPr>
              <a:pPr algn="r" eaLnBrk="1" hangingPunct="1">
                <a:spcBef>
                  <a:spcPct val="0"/>
                </a:spcBef>
                <a:buFontTx/>
                <a:buNone/>
              </a:pPr>
              <a:t>2018/11/6</a:t>
            </a:fld>
            <a:endParaRPr kumimoji="0" lang="en-US" altLang="zh-CN" sz="1400">
              <a:solidFill>
                <a:schemeClr val="tx1"/>
              </a:solidFill>
              <a:ea typeface="宋体" panose="02010600030101010101" pitchFamily="2" charset="-122"/>
            </a:endParaRPr>
          </a:p>
        </p:txBody>
      </p:sp>
      <p:sp>
        <p:nvSpPr>
          <p:cNvPr id="36867" name="内容占位符 7"/>
          <p:cNvSpPr>
            <a:spLocks noGrp="1" noChangeArrowheads="1"/>
          </p:cNvSpPr>
          <p:nvPr>
            <p:ph sz="quarter" idx="4294967295"/>
          </p:nvPr>
        </p:nvSpPr>
        <p:spPr>
          <a:xfrm>
            <a:off x="0" y="1825625"/>
            <a:ext cx="10515600" cy="4351338"/>
          </a:xfrm>
        </p:spPr>
        <p:txBody>
          <a:bodyPr/>
          <a:lstStyle/>
          <a:p>
            <a:pPr eaLnBrk="1" hangingPunct="1"/>
            <a:r>
              <a:rPr lang="zh-CN" altLang="en-US" sz="2400" dirty="0">
                <a:ea typeface="宋体" panose="02010600030101010101" pitchFamily="2" charset="-122"/>
              </a:rPr>
              <a:t>决策树归纳的基本算法是贪心算法，它以自顶向下递归各个击破的方式构造决策树。</a:t>
            </a:r>
            <a:endParaRPr lang="en-US" altLang="zh-CN" sz="2400" dirty="0">
              <a:ea typeface="宋体" panose="02010600030101010101" pitchFamily="2" charset="-122"/>
            </a:endParaRPr>
          </a:p>
          <a:p>
            <a:pPr lvl="1" eaLnBrk="1" hangingPunct="1"/>
            <a:r>
              <a:rPr lang="zh-CN" altLang="en-US" dirty="0" smtClean="0">
                <a:ea typeface="宋体" panose="02010600030101010101" pitchFamily="2" charset="-122"/>
              </a:rPr>
              <a:t>贪心算法：在每一步选择中都采取在当前状态下最好</a:t>
            </a:r>
            <a:r>
              <a:rPr lang="en-US" altLang="zh-CN" dirty="0" smtClean="0">
                <a:ea typeface="宋体" panose="02010600030101010101" pitchFamily="2" charset="-122"/>
              </a:rPr>
              <a:t>/</a:t>
            </a:r>
            <a:r>
              <a:rPr lang="zh-CN" altLang="en-US" dirty="0" smtClean="0">
                <a:ea typeface="宋体" panose="02010600030101010101" pitchFamily="2" charset="-122"/>
              </a:rPr>
              <a:t>优的选择。</a:t>
            </a:r>
            <a:endParaRPr lang="en-US" altLang="zh-CN" dirty="0" smtClean="0">
              <a:ea typeface="宋体" panose="02010600030101010101" pitchFamily="2" charset="-122"/>
            </a:endParaRPr>
          </a:p>
          <a:p>
            <a:pPr eaLnBrk="1" hangingPunct="1"/>
            <a:r>
              <a:rPr lang="zh-CN" altLang="en-US" sz="2400" dirty="0">
                <a:ea typeface="宋体" panose="02010600030101010101" pitchFamily="2" charset="-122"/>
              </a:rPr>
              <a:t>在其生成过程中，</a:t>
            </a:r>
            <a:r>
              <a:rPr lang="zh-CN" altLang="en-US" sz="2400" b="1" dirty="0">
                <a:solidFill>
                  <a:schemeClr val="accent3">
                    <a:lumMod val="20000"/>
                    <a:lumOff val="80000"/>
                  </a:schemeClr>
                </a:solidFill>
                <a:ea typeface="宋体" panose="02010600030101010101" pitchFamily="2" charset="-122"/>
              </a:rPr>
              <a:t>分割方法即属性选择度量是关键</a:t>
            </a:r>
            <a:r>
              <a:rPr lang="zh-CN" altLang="en-US" sz="2400" dirty="0">
                <a:ea typeface="宋体" panose="02010600030101010101" pitchFamily="2" charset="-122"/>
              </a:rPr>
              <a:t>。通过属性选择度量，选择出最好的将样本分类的属性。</a:t>
            </a:r>
            <a:endParaRPr lang="en-US" altLang="zh-CN" sz="2400" dirty="0">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根据</a:t>
            </a:r>
            <a:r>
              <a:rPr lang="zh-CN" altLang="en-US" sz="2400" b="1" dirty="0">
                <a:solidFill>
                  <a:schemeClr val="accent2">
                    <a:lumMod val="20000"/>
                    <a:lumOff val="80000"/>
                  </a:schemeClr>
                </a:solidFill>
                <a:latin typeface="宋体" panose="02010600030101010101" pitchFamily="2" charset="-122"/>
                <a:ea typeface="宋体" panose="02010600030101010101" pitchFamily="2" charset="-122"/>
              </a:rPr>
              <a:t>分割方法</a:t>
            </a:r>
            <a:r>
              <a:rPr lang="zh-CN" altLang="en-US" sz="2400" dirty="0">
                <a:latin typeface="宋体" panose="02010600030101010101" pitchFamily="2" charset="-122"/>
                <a:ea typeface="宋体" panose="02010600030101010101" pitchFamily="2" charset="-122"/>
              </a:rPr>
              <a:t>的不同，决策树可以分为两类：</a:t>
            </a:r>
            <a:endParaRPr lang="en-US" altLang="zh-CN" sz="2400" dirty="0">
              <a:latin typeface="宋体" panose="02010600030101010101" pitchFamily="2" charset="-122"/>
              <a:ea typeface="宋体" panose="02010600030101010101" pitchFamily="2" charset="-122"/>
            </a:endParaRPr>
          </a:p>
          <a:p>
            <a:pPr lvl="1" eaLnBrk="1" hangingPunct="1"/>
            <a:r>
              <a:rPr lang="zh-CN" altLang="en-US" sz="2000" dirty="0">
                <a:latin typeface="宋体" panose="02010600030101010101" pitchFamily="2" charset="-122"/>
                <a:ea typeface="宋体" panose="02010600030101010101" pitchFamily="2" charset="-122"/>
              </a:rPr>
              <a:t>基于信息论的方法（较有代表性的是</a:t>
            </a:r>
            <a:r>
              <a:rPr lang="en-US" altLang="zh-CN" sz="2000" dirty="0">
                <a:latin typeface="宋体" panose="02010600030101010101" pitchFamily="2" charset="-122"/>
                <a:ea typeface="宋体" panose="02010600030101010101" pitchFamily="2" charset="-122"/>
              </a:rPr>
              <a:t>ID3</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C4.5</a:t>
            </a:r>
            <a:r>
              <a:rPr lang="zh-CN" altLang="en-US" sz="2000" dirty="0">
                <a:latin typeface="宋体" panose="02010600030101010101" pitchFamily="2" charset="-122"/>
                <a:ea typeface="宋体" panose="02010600030101010101" pitchFamily="2" charset="-122"/>
              </a:rPr>
              <a:t>算法等）</a:t>
            </a:r>
            <a:endParaRPr lang="en-US" altLang="zh-CN" sz="2000" dirty="0">
              <a:latin typeface="宋体" panose="02010600030101010101" pitchFamily="2" charset="-122"/>
              <a:ea typeface="宋体" panose="02010600030101010101" pitchFamily="2" charset="-122"/>
            </a:endParaRPr>
          </a:p>
          <a:p>
            <a:pPr lvl="1" eaLnBrk="1" hangingPunct="1"/>
            <a:r>
              <a:rPr lang="zh-CN" altLang="en-US" sz="2000" dirty="0">
                <a:latin typeface="宋体" panose="02010600030101010101" pitchFamily="2" charset="-122"/>
                <a:ea typeface="宋体" panose="02010600030101010101" pitchFamily="2" charset="-122"/>
              </a:rPr>
              <a:t>最小</a:t>
            </a:r>
            <a:r>
              <a:rPr lang="en-US" altLang="zh-CN" sz="2000" dirty="0">
                <a:latin typeface="宋体" panose="02010600030101010101" pitchFamily="2" charset="-122"/>
                <a:ea typeface="宋体" panose="02010600030101010101" pitchFamily="2" charset="-122"/>
              </a:rPr>
              <a:t>GINI</a:t>
            </a:r>
            <a:r>
              <a:rPr lang="zh-CN" altLang="en-US" sz="2000" dirty="0">
                <a:latin typeface="宋体" panose="02010600030101010101" pitchFamily="2" charset="-122"/>
                <a:ea typeface="宋体" panose="02010600030101010101" pitchFamily="2" charset="-122"/>
              </a:rPr>
              <a:t>指标方法（常用的有</a:t>
            </a:r>
            <a:r>
              <a:rPr lang="en-US" altLang="zh-CN" sz="2000" dirty="0">
                <a:latin typeface="宋体" panose="02010600030101010101" pitchFamily="2" charset="-122"/>
                <a:ea typeface="宋体" panose="02010600030101010101" pitchFamily="2" charset="-122"/>
              </a:rPr>
              <a:t>CART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SLIQ</a:t>
            </a:r>
            <a:r>
              <a:rPr lang="zh-CN" altLang="en-US" sz="2000" dirty="0">
                <a:latin typeface="宋体" panose="02010600030101010101" pitchFamily="2" charset="-122"/>
                <a:ea typeface="宋体" panose="02010600030101010101" pitchFamily="2" charset="-122"/>
              </a:rPr>
              <a:t>及</a:t>
            </a:r>
            <a:r>
              <a:rPr lang="en-US" altLang="zh-CN" sz="2000" dirty="0">
                <a:latin typeface="宋体" panose="02010600030101010101" pitchFamily="2" charset="-122"/>
                <a:ea typeface="宋体" panose="02010600030101010101" pitchFamily="2" charset="-122"/>
              </a:rPr>
              <a:t>SPRINT</a:t>
            </a:r>
            <a:r>
              <a:rPr lang="zh-CN" altLang="en-US" sz="2000" dirty="0">
                <a:latin typeface="宋体" panose="02010600030101010101" pitchFamily="2" charset="-122"/>
                <a:ea typeface="宋体" panose="02010600030101010101" pitchFamily="2" charset="-122"/>
              </a:rPr>
              <a:t>算法等）。</a:t>
            </a:r>
          </a:p>
        </p:txBody>
      </p:sp>
      <p:sp>
        <p:nvSpPr>
          <p:cNvPr id="36868" name="标题 8">
            <a:extLst>
              <a:ext uri="{FF2B5EF4-FFF2-40B4-BE49-F238E27FC236}">
                <a16:creationId xmlns:a16="http://schemas.microsoft.com/office/drawing/2014/main" id="{FE789AC9-1111-4036-AF01-E3F45C2EC5A0}"/>
              </a:ext>
            </a:extLst>
          </p:cNvPr>
          <p:cNvSpPr>
            <a:spLocks noGrp="1"/>
          </p:cNvSpPr>
          <p:nvPr>
            <p:ph type="title" idx="4294967295"/>
          </p:nvPr>
        </p:nvSpPr>
        <p:spPr>
          <a:xfrm>
            <a:off x="4419600" y="274638"/>
            <a:ext cx="7772400" cy="941387"/>
          </a:xfrm>
        </p:spPr>
        <p:txBody>
          <a:bodyPr/>
          <a:lstStyle/>
          <a:p>
            <a:pPr eaLnBrk="1" hangingPunct="1">
              <a:defRPr/>
            </a:pPr>
            <a:r>
              <a:rPr lang="zh-CN" altLang="en-US">
                <a:solidFill>
                  <a:schemeClr val="tx1"/>
                </a:solidFill>
                <a:ea typeface="幼圆" pitchFamily="49" charset="-122"/>
              </a:rPr>
              <a:t>二、决策</a:t>
            </a:r>
            <a:r>
              <a:rPr lang="zh-TW" altLang="en-US">
                <a:solidFill>
                  <a:schemeClr val="tx1"/>
                </a:solidFill>
              </a:rPr>
              <a:t>树</a:t>
            </a:r>
            <a:r>
              <a:rPr lang="zh-CN" altLang="en-US">
                <a:solidFill>
                  <a:schemeClr val="tx1"/>
                </a:solidFill>
                <a:latin typeface="宋体" pitchFamily="2" charset="-122"/>
                <a:ea typeface="宋体" pitchFamily="2" charset="-122"/>
              </a:rPr>
              <a:t>(Decision Tree)</a:t>
            </a:r>
          </a:p>
        </p:txBody>
      </p:sp>
    </p:spTree>
    <p:extLst>
      <p:ext uri="{BB962C8B-B14F-4D97-AF65-F5344CB8AC3E}">
        <p14:creationId xmlns:p14="http://schemas.microsoft.com/office/powerpoint/2010/main" val="520690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animEffect transition="in" filter="blinds(horizontal)">
                                      <p:cBhvr>
                                        <p:cTn id="7" dur="500"/>
                                        <p:tgtEl>
                                          <p:spTgt spid="36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67">
                                            <p:txEl>
                                              <p:pRg st="3" end="3"/>
                                            </p:txEl>
                                          </p:spTgt>
                                        </p:tgtEl>
                                        <p:attrNameLst>
                                          <p:attrName>style.visibility</p:attrName>
                                        </p:attrNameLst>
                                      </p:cBhvr>
                                      <p:to>
                                        <p:strVal val="visible"/>
                                      </p:to>
                                    </p:set>
                                    <p:animEffect transition="in" filter="blinds(horizontal)">
                                      <p:cBhvr>
                                        <p:cTn id="12" dur="500"/>
                                        <p:tgtEl>
                                          <p:spTgt spid="36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867">
                                            <p:txEl>
                                              <p:pRg st="4" end="4"/>
                                            </p:txEl>
                                          </p:spTgt>
                                        </p:tgtEl>
                                        <p:attrNameLst>
                                          <p:attrName>style.visibility</p:attrName>
                                        </p:attrNameLst>
                                      </p:cBhvr>
                                      <p:to>
                                        <p:strVal val="visible"/>
                                      </p:to>
                                    </p:set>
                                    <p:animEffect transition="in" filter="blinds(horizontal)">
                                      <p:cBhvr>
                                        <p:cTn id="17" dur="500"/>
                                        <p:tgtEl>
                                          <p:spTgt spid="36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867">
                                            <p:txEl>
                                              <p:pRg st="5" end="5"/>
                                            </p:txEl>
                                          </p:spTgt>
                                        </p:tgtEl>
                                        <p:attrNameLst>
                                          <p:attrName>style.visibility</p:attrName>
                                        </p:attrNameLst>
                                      </p:cBhvr>
                                      <p:to>
                                        <p:strVal val="visible"/>
                                      </p:to>
                                    </p:set>
                                    <p:animEffect transition="in" filter="blinds(horizontal)">
                                      <p:cBhvr>
                                        <p:cTn id="22" dur="500"/>
                                        <p:tgtEl>
                                          <p:spTgt spid="368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神经网络</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445067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25072" y="-141935"/>
            <a:ext cx="8610600" cy="1293028"/>
          </a:xfrm>
        </p:spPr>
        <p:txBody>
          <a:bodyPr/>
          <a:lstStyle/>
          <a:p>
            <a:r>
              <a:rPr lang="en-US" altLang="zh-CN" dirty="0"/>
              <a:t>M-P</a:t>
            </a:r>
            <a:r>
              <a:rPr lang="zh-CN" altLang="en-US" dirty="0"/>
              <a:t>神经元模型</a:t>
            </a:r>
          </a:p>
        </p:txBody>
      </p:sp>
      <p:sp>
        <p:nvSpPr>
          <p:cNvPr id="3" name="内容占位符 2"/>
          <p:cNvSpPr>
            <a:spLocks noGrp="1"/>
          </p:cNvSpPr>
          <p:nvPr>
            <p:ph idx="1"/>
          </p:nvPr>
        </p:nvSpPr>
        <p:spPr>
          <a:xfrm>
            <a:off x="669616" y="1005436"/>
            <a:ext cx="10820400" cy="4024125"/>
          </a:xfrm>
        </p:spPr>
        <p:txBody>
          <a:bodyPr/>
          <a:lstStyle/>
          <a:p>
            <a:r>
              <a:rPr lang="zh-CN" altLang="en-US" dirty="0"/>
              <a:t>一直沿用至今的“</a:t>
            </a:r>
            <a:r>
              <a:rPr lang="en-US" altLang="zh-CN" dirty="0"/>
              <a:t>M-P</a:t>
            </a:r>
            <a:r>
              <a:rPr lang="zh-CN" altLang="en-US" dirty="0"/>
              <a:t>神经元模型”正是对这一结构进行了抽象，也称“阈值逻辑单元“，其中树突对应于输入部分，每个神经元收到</a:t>
            </a:r>
            <a:r>
              <a:rPr lang="en-US" altLang="zh-CN" dirty="0"/>
              <a:t>n</a:t>
            </a:r>
            <a:r>
              <a:rPr lang="zh-CN" altLang="en-US" dirty="0"/>
              <a:t>个其他神经元传递过来的输入信号，这些信号通过带权重的连接传递给细胞体，这些权重又称为连接权（</a:t>
            </a:r>
            <a:r>
              <a:rPr lang="en-US" altLang="zh-CN" dirty="0"/>
              <a:t>connection weight</a:t>
            </a:r>
            <a:r>
              <a:rPr lang="zh-CN" altLang="en-US" dirty="0"/>
              <a:t>）</a:t>
            </a:r>
            <a:r>
              <a:rPr lang="zh-CN" altLang="en-US" dirty="0" smtClean="0"/>
              <a:t>。</a:t>
            </a:r>
            <a:endParaRPr lang="en-US" altLang="zh-CN" dirty="0" smtClean="0"/>
          </a:p>
          <a:p>
            <a:r>
              <a:rPr lang="zh-CN" altLang="en-US" dirty="0" smtClean="0"/>
              <a:t>细胞体</a:t>
            </a:r>
            <a:r>
              <a:rPr lang="zh-CN" altLang="en-US" dirty="0"/>
              <a:t>分为两部分，前一部分计算总输入值（即输入信号的加权和，或者说累积电平），后一部分先计算总输入值与该神经元阈值的差值，然后通过激活函数（</a:t>
            </a:r>
            <a:r>
              <a:rPr lang="en-US" altLang="zh-CN" dirty="0"/>
              <a:t>activation function</a:t>
            </a:r>
            <a:r>
              <a:rPr lang="zh-CN" altLang="en-US" dirty="0"/>
              <a:t>）的处理，产生输出从轴突传送给其它神经元。</a:t>
            </a:r>
          </a:p>
        </p:txBody>
      </p:sp>
      <p:pic>
        <p:nvPicPr>
          <p:cNvPr id="4" name="图片 3"/>
          <p:cNvPicPr>
            <a:picLocks noChangeAspect="1"/>
          </p:cNvPicPr>
          <p:nvPr/>
        </p:nvPicPr>
        <p:blipFill>
          <a:blip r:embed="rId2"/>
          <a:stretch>
            <a:fillRect/>
          </a:stretch>
        </p:blipFill>
        <p:spPr>
          <a:xfrm>
            <a:off x="4879498" y="3481521"/>
            <a:ext cx="7065653" cy="3311743"/>
          </a:xfrm>
          <a:prstGeom prst="rect">
            <a:avLst/>
          </a:prstGeom>
        </p:spPr>
      </p:pic>
    </p:spTree>
    <p:extLst>
      <p:ext uri="{BB962C8B-B14F-4D97-AF65-F5344CB8AC3E}">
        <p14:creationId xmlns:p14="http://schemas.microsoft.com/office/powerpoint/2010/main" val="16166387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一个神经网络的搭建，需要满足三个条件。  </a:t>
            </a:r>
            <a:endParaRPr lang="en-US" altLang="zh-CN" dirty="0" smtClean="0"/>
          </a:p>
          <a:p>
            <a:r>
              <a:rPr lang="zh-CN" altLang="en-US" dirty="0" smtClean="0"/>
              <a:t>输入和输出</a:t>
            </a:r>
            <a:endParaRPr lang="en-US" altLang="zh-CN" dirty="0" smtClean="0"/>
          </a:p>
          <a:p>
            <a:r>
              <a:rPr lang="zh-CN" altLang="en-US" dirty="0" smtClean="0"/>
              <a:t>权重</a:t>
            </a:r>
            <a:r>
              <a:rPr lang="zh-CN" altLang="en-US" dirty="0"/>
              <a:t>（</a:t>
            </a:r>
            <a:r>
              <a:rPr lang="en-US" altLang="zh-CN" dirty="0"/>
              <a:t>w</a:t>
            </a:r>
            <a:r>
              <a:rPr lang="zh-CN" altLang="en-US" dirty="0" smtClean="0"/>
              <a:t>）和阈值（</a:t>
            </a:r>
            <a:r>
              <a:rPr lang="el-GR" altLang="zh-CN" dirty="0" smtClean="0"/>
              <a:t>θ</a:t>
            </a:r>
            <a:r>
              <a:rPr lang="zh-CN" altLang="en-US" dirty="0" smtClean="0"/>
              <a:t>）</a:t>
            </a:r>
            <a:endParaRPr lang="en-US" altLang="zh-CN" dirty="0" smtClean="0"/>
          </a:p>
          <a:p>
            <a:r>
              <a:rPr lang="zh-CN" altLang="en-US" dirty="0" smtClean="0"/>
              <a:t>多</a:t>
            </a:r>
            <a:r>
              <a:rPr lang="zh-CN" altLang="en-US" dirty="0"/>
              <a:t>层感知器的结构</a:t>
            </a:r>
          </a:p>
        </p:txBody>
      </p:sp>
      <p:pic>
        <p:nvPicPr>
          <p:cNvPr id="4" name="图片 3"/>
          <p:cNvPicPr>
            <a:picLocks noChangeAspect="1"/>
          </p:cNvPicPr>
          <p:nvPr/>
        </p:nvPicPr>
        <p:blipFill>
          <a:blip r:embed="rId2"/>
          <a:stretch>
            <a:fillRect/>
          </a:stretch>
        </p:blipFill>
        <p:spPr>
          <a:xfrm>
            <a:off x="4902635" y="2694689"/>
            <a:ext cx="6167270" cy="2525493"/>
          </a:xfrm>
          <a:prstGeom prst="rect">
            <a:avLst/>
          </a:prstGeom>
        </p:spPr>
      </p:pic>
    </p:spTree>
    <p:extLst>
      <p:ext uri="{BB962C8B-B14F-4D97-AF65-F5344CB8AC3E}">
        <p14:creationId xmlns:p14="http://schemas.microsoft.com/office/powerpoint/2010/main" val="3916216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84192" y="1521723"/>
            <a:ext cx="8223615" cy="4275388"/>
          </a:xfrm>
          <a:prstGeom prst="rect">
            <a:avLst/>
          </a:prstGeom>
        </p:spPr>
      </p:pic>
    </p:spTree>
    <p:extLst>
      <p:ext uri="{BB962C8B-B14F-4D97-AF65-F5344CB8AC3E}">
        <p14:creationId xmlns:p14="http://schemas.microsoft.com/office/powerpoint/2010/main" val="1329107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95600" y="0"/>
            <a:ext cx="8610600" cy="1293028"/>
          </a:xfrm>
        </p:spPr>
        <p:txBody>
          <a:bodyPr/>
          <a:lstStyle/>
          <a:p>
            <a:r>
              <a:rPr lang="en-US" altLang="zh-CN" dirty="0" smtClean="0"/>
              <a:t>BP</a:t>
            </a:r>
            <a:r>
              <a:rPr lang="zh-CN" altLang="en-US" dirty="0"/>
              <a:t>神经网络算法</a:t>
            </a:r>
          </a:p>
        </p:txBody>
      </p:sp>
      <p:sp>
        <p:nvSpPr>
          <p:cNvPr id="3" name="内容占位符 2"/>
          <p:cNvSpPr>
            <a:spLocks noGrp="1"/>
          </p:cNvSpPr>
          <p:nvPr>
            <p:ph idx="1"/>
          </p:nvPr>
        </p:nvSpPr>
        <p:spPr>
          <a:xfrm>
            <a:off x="591207" y="1080463"/>
            <a:ext cx="10820400" cy="4024125"/>
          </a:xfrm>
        </p:spPr>
        <p:txBody>
          <a:bodyPr/>
          <a:lstStyle/>
          <a:p>
            <a:r>
              <a:rPr lang="en-US" altLang="zh-CN" dirty="0"/>
              <a:t>BP</a:t>
            </a:r>
            <a:r>
              <a:rPr lang="zh-CN" altLang="en-US" dirty="0"/>
              <a:t>神经网络算法即误差逆传播算法（</a:t>
            </a:r>
            <a:r>
              <a:rPr lang="en-US" altLang="zh-CN" dirty="0"/>
              <a:t>error </a:t>
            </a:r>
            <a:r>
              <a:rPr lang="en-US" altLang="zh-CN" dirty="0" err="1"/>
              <a:t>BackPropagation</a:t>
            </a:r>
            <a:r>
              <a:rPr lang="zh-CN" altLang="en-US" dirty="0"/>
              <a:t>）正是为学习多层前馈神经网络而</a:t>
            </a:r>
            <a:r>
              <a:rPr lang="zh-CN" altLang="en-US" dirty="0" smtClean="0"/>
              <a:t>设计</a:t>
            </a:r>
            <a:endParaRPr lang="en-US" altLang="zh-CN" dirty="0" smtClean="0"/>
          </a:p>
          <a:p>
            <a:r>
              <a:rPr lang="en-US" altLang="zh-CN" dirty="0" smtClean="0"/>
              <a:t>BP</a:t>
            </a:r>
            <a:r>
              <a:rPr lang="zh-CN" altLang="en-US" dirty="0"/>
              <a:t>神经网络算法是迄今为止最成功的的神经网络学习算法</a:t>
            </a:r>
            <a:r>
              <a:rPr lang="zh-CN" altLang="en-US" dirty="0" smtClean="0"/>
              <a:t>。</a:t>
            </a:r>
            <a:endParaRPr lang="en-US" altLang="zh-CN" dirty="0" smtClean="0"/>
          </a:p>
          <a:p>
            <a:endParaRPr lang="zh-CN" altLang="en-US" dirty="0"/>
          </a:p>
        </p:txBody>
      </p:sp>
      <p:pic>
        <p:nvPicPr>
          <p:cNvPr id="77" name="图片 76"/>
          <p:cNvPicPr>
            <a:picLocks noChangeAspect="1"/>
          </p:cNvPicPr>
          <p:nvPr/>
        </p:nvPicPr>
        <p:blipFill>
          <a:blip r:embed="rId2"/>
          <a:stretch>
            <a:fillRect/>
          </a:stretch>
        </p:blipFill>
        <p:spPr>
          <a:xfrm>
            <a:off x="2019798" y="2216688"/>
            <a:ext cx="7545442" cy="4641312"/>
          </a:xfrm>
          <a:prstGeom prst="rect">
            <a:avLst/>
          </a:prstGeom>
        </p:spPr>
      </p:pic>
    </p:spTree>
    <p:extLst>
      <p:ext uri="{BB962C8B-B14F-4D97-AF65-F5344CB8AC3E}">
        <p14:creationId xmlns:p14="http://schemas.microsoft.com/office/powerpoint/2010/main" val="33148477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5F231F88-7498-457D-928F-DD54CAC48818}" type="slidenum">
              <a:rPr lang="zh-CN" altLang="en-US" smtClean="0"/>
              <a:pPr/>
              <a:t>49</a:t>
            </a:fld>
            <a:endParaRPr lang="en-US" altLang="zh-CN" dirty="0"/>
          </a:p>
        </p:txBody>
      </p:sp>
      <p:sp>
        <p:nvSpPr>
          <p:cNvPr id="6" name="标题 1"/>
          <p:cNvSpPr txBox="1">
            <a:spLocks/>
          </p:cNvSpPr>
          <p:nvPr/>
        </p:nvSpPr>
        <p:spPr>
          <a:xfrm>
            <a:off x="1541061" y="116632"/>
            <a:ext cx="5389563" cy="596900"/>
          </a:xfrm>
          <a:prstGeom prst="rect">
            <a:avLst/>
          </a:prstGeom>
        </p:spPr>
        <p:txBody>
          <a:bodyPr/>
          <a:lstStyle/>
          <a:p>
            <a:pPr eaLnBrk="0" fontAlgn="base" hangingPunct="0">
              <a:spcBef>
                <a:spcPct val="0"/>
              </a:spcBef>
              <a:spcAft>
                <a:spcPct val="0"/>
              </a:spcAft>
              <a:defRPr/>
            </a:pPr>
            <a:r>
              <a:rPr lang="en-US" altLang="zh-CN" sz="2800" b="1" kern="0" dirty="0" smtClean="0">
                <a:solidFill>
                  <a:schemeClr val="accent3"/>
                </a:solidFill>
                <a:latin typeface="楷体" pitchFamily="49" charset="-122"/>
                <a:ea typeface="楷体" pitchFamily="49" charset="-122"/>
                <a:cs typeface="+mj-cs"/>
              </a:rPr>
              <a:t>BP</a:t>
            </a:r>
            <a:r>
              <a:rPr lang="zh-CN" altLang="en-US" sz="2800" b="1" kern="0" dirty="0">
                <a:solidFill>
                  <a:schemeClr val="accent3"/>
                </a:solidFill>
                <a:latin typeface="楷体" pitchFamily="49" charset="-122"/>
                <a:ea typeface="楷体" pitchFamily="49" charset="-122"/>
                <a:cs typeface="+mj-cs"/>
              </a:rPr>
              <a:t>神经网络算法</a:t>
            </a:r>
          </a:p>
        </p:txBody>
      </p:sp>
      <p:sp>
        <p:nvSpPr>
          <p:cNvPr id="4" name="TextBox 3"/>
          <p:cNvSpPr txBox="1"/>
          <p:nvPr/>
        </p:nvSpPr>
        <p:spPr>
          <a:xfrm>
            <a:off x="1119398" y="713532"/>
            <a:ext cx="9144000" cy="6063198"/>
          </a:xfrm>
          <a:prstGeom prst="rect">
            <a:avLst/>
          </a:prstGeom>
          <a:noFill/>
        </p:spPr>
        <p:txBody>
          <a:bodyPr wrap="square" rtlCol="0">
            <a:spAutoFit/>
          </a:bodyPr>
          <a:lstStyle/>
          <a:p>
            <a:r>
              <a:rPr lang="en-US" altLang="zh-CN" sz="2800" dirty="0">
                <a:solidFill>
                  <a:srgbClr val="0070C0"/>
                </a:solidFill>
                <a:latin typeface="楷体" pitchFamily="49" charset="-122"/>
                <a:ea typeface="楷体" pitchFamily="49" charset="-122"/>
              </a:rPr>
              <a:t>BP</a:t>
            </a:r>
            <a:r>
              <a:rPr lang="zh-CN" altLang="en-US" sz="2800" dirty="0">
                <a:solidFill>
                  <a:srgbClr val="0070C0"/>
                </a:solidFill>
                <a:latin typeface="楷体" pitchFamily="49" charset="-122"/>
                <a:ea typeface="楷体" pitchFamily="49" charset="-122"/>
              </a:rPr>
              <a:t>网络学习算法的具体步骤如下：</a:t>
            </a:r>
            <a:endParaRPr lang="en-US" altLang="zh-CN" sz="2800" dirty="0">
              <a:solidFill>
                <a:srgbClr val="0070C0"/>
              </a:solidFill>
              <a:latin typeface="楷体" pitchFamily="49" charset="-122"/>
              <a:ea typeface="楷体" pitchFamily="49" charset="-122"/>
            </a:endParaRPr>
          </a:p>
          <a:p>
            <a:r>
              <a:rPr lang="zh-CN" altLang="en-US" sz="2400" dirty="0">
                <a:solidFill>
                  <a:schemeClr val="tx2"/>
                </a:solidFill>
                <a:latin typeface="楷体" pitchFamily="49" charset="-122"/>
                <a:ea typeface="楷体" pitchFamily="49" charset="-122"/>
              </a:rPr>
              <a:t>给各连接权值分别赋一个区间（</a:t>
            </a:r>
            <a:r>
              <a:rPr lang="en-US" altLang="zh-CN" sz="2400" dirty="0">
                <a:solidFill>
                  <a:schemeClr val="tx2"/>
                </a:solidFill>
                <a:latin typeface="楷体" pitchFamily="49" charset="-122"/>
                <a:ea typeface="楷体" pitchFamily="49" charset="-122"/>
              </a:rPr>
              <a:t>-1</a:t>
            </a:r>
            <a:r>
              <a:rPr lang="zh-CN" altLang="en-US" sz="2400" dirty="0">
                <a:solidFill>
                  <a:schemeClr val="tx2"/>
                </a:solidFill>
                <a:latin typeface="楷体" pitchFamily="49" charset="-122"/>
                <a:ea typeface="楷体" pitchFamily="49" charset="-122"/>
              </a:rPr>
              <a:t>，</a:t>
            </a:r>
            <a:r>
              <a:rPr lang="en-US" altLang="zh-CN" sz="2400" dirty="0">
                <a:solidFill>
                  <a:schemeClr val="tx2"/>
                </a:solidFill>
                <a:latin typeface="楷体" pitchFamily="49" charset="-122"/>
                <a:ea typeface="楷体" pitchFamily="49" charset="-122"/>
              </a:rPr>
              <a:t>1</a:t>
            </a:r>
            <a:r>
              <a:rPr lang="zh-CN" altLang="en-US" sz="2400" dirty="0">
                <a:solidFill>
                  <a:schemeClr val="tx2"/>
                </a:solidFill>
                <a:latin typeface="楷体" pitchFamily="49" charset="-122"/>
                <a:ea typeface="楷体" pitchFamily="49" charset="-122"/>
              </a:rPr>
              <a:t>）内的随机数，设定误差函数</a:t>
            </a:r>
            <a:r>
              <a:rPr lang="en-US" altLang="zh-CN" sz="2400" dirty="0">
                <a:solidFill>
                  <a:schemeClr val="tx2"/>
                </a:solidFill>
                <a:latin typeface="楷体" pitchFamily="49" charset="-122"/>
                <a:ea typeface="楷体" pitchFamily="49" charset="-122"/>
              </a:rPr>
              <a:t>e</a:t>
            </a:r>
            <a:r>
              <a:rPr lang="zh-CN" altLang="en-US" sz="2400" dirty="0">
                <a:solidFill>
                  <a:schemeClr val="tx2"/>
                </a:solidFill>
                <a:latin typeface="楷体" pitchFamily="49" charset="-122"/>
                <a:ea typeface="楷体" pitchFamily="49" charset="-122"/>
              </a:rPr>
              <a:t>，给定计算精度</a:t>
            </a:r>
            <a:r>
              <a:rPr lang="zh-CN" altLang="en-US" sz="2400" dirty="0" smtClean="0">
                <a:solidFill>
                  <a:schemeClr val="tx2"/>
                </a:solidFill>
                <a:latin typeface="楷体" pitchFamily="49" charset="-122"/>
                <a:ea typeface="楷体" pitchFamily="49" charset="-122"/>
              </a:rPr>
              <a:t>值</a:t>
            </a:r>
            <a:r>
              <a:rPr lang="el-GR" altLang="zh-CN" sz="2400" dirty="0" smtClean="0">
                <a:solidFill>
                  <a:schemeClr val="tx2"/>
                </a:solidFill>
                <a:latin typeface="楷体" pitchFamily="49" charset="-122"/>
                <a:ea typeface="楷体" pitchFamily="49" charset="-122"/>
              </a:rPr>
              <a:t>ε</a:t>
            </a:r>
            <a:r>
              <a:rPr lang="zh-CN" altLang="en-US" sz="2400" dirty="0" smtClean="0">
                <a:solidFill>
                  <a:schemeClr val="tx2"/>
                </a:solidFill>
                <a:latin typeface="楷体" pitchFamily="49" charset="-122"/>
                <a:ea typeface="楷体" pitchFamily="49" charset="-122"/>
              </a:rPr>
              <a:t>和</a:t>
            </a:r>
            <a:r>
              <a:rPr lang="zh-CN" altLang="en-US" sz="2400" dirty="0">
                <a:solidFill>
                  <a:schemeClr val="tx2"/>
                </a:solidFill>
                <a:latin typeface="楷体" pitchFamily="49" charset="-122"/>
                <a:ea typeface="楷体" pitchFamily="49" charset="-122"/>
              </a:rPr>
              <a:t>最大学习次数</a:t>
            </a:r>
            <a:r>
              <a:rPr lang="en-US" altLang="zh-CN" sz="2400" dirty="0">
                <a:solidFill>
                  <a:schemeClr val="tx2"/>
                </a:solidFill>
                <a:latin typeface="楷体" pitchFamily="49" charset="-122"/>
                <a:ea typeface="楷体" pitchFamily="49" charset="-122"/>
              </a:rPr>
              <a:t>M</a:t>
            </a:r>
          </a:p>
          <a:p>
            <a:r>
              <a:rPr lang="en-US" altLang="zh-CN" sz="2400" dirty="0">
                <a:solidFill>
                  <a:schemeClr val="tx2"/>
                </a:solidFill>
                <a:latin typeface="楷体" pitchFamily="49" charset="-122"/>
                <a:ea typeface="楷体" pitchFamily="49" charset="-122"/>
              </a:rPr>
              <a:t>Step1 </a:t>
            </a:r>
            <a:r>
              <a:rPr lang="zh-CN" altLang="en-US" sz="2400" dirty="0">
                <a:solidFill>
                  <a:schemeClr val="tx2"/>
                </a:solidFill>
                <a:latin typeface="楷体" pitchFamily="49" charset="-122"/>
                <a:ea typeface="楷体" pitchFamily="49" charset="-122"/>
              </a:rPr>
              <a:t>从训练样本</a:t>
            </a:r>
            <a:r>
              <a:rPr lang="zh-CN" altLang="en-US" sz="2400" dirty="0" smtClean="0">
                <a:solidFill>
                  <a:schemeClr val="tx2"/>
                </a:solidFill>
                <a:latin typeface="楷体" pitchFamily="49" charset="-122"/>
                <a:ea typeface="楷体" pitchFamily="49" charset="-122"/>
              </a:rPr>
              <a:t>集中随机选取某一样本</a:t>
            </a:r>
            <a:r>
              <a:rPr lang="zh-CN" altLang="en-US" sz="2400" dirty="0">
                <a:solidFill>
                  <a:schemeClr val="tx2"/>
                </a:solidFill>
                <a:latin typeface="楷体" pitchFamily="49" charset="-122"/>
                <a:ea typeface="楷体" pitchFamily="49" charset="-122"/>
              </a:rPr>
              <a:t>及对应</a:t>
            </a:r>
            <a:r>
              <a:rPr lang="zh-CN" altLang="en-US" sz="2400" dirty="0" smtClean="0">
                <a:solidFill>
                  <a:schemeClr val="tx2"/>
                </a:solidFill>
                <a:latin typeface="楷体" pitchFamily="49" charset="-122"/>
                <a:ea typeface="楷体" pitchFamily="49" charset="-122"/>
              </a:rPr>
              <a:t>期望输出</a:t>
            </a:r>
            <a:endParaRPr lang="en-US" altLang="zh-CN" sz="2400" dirty="0" smtClean="0">
              <a:solidFill>
                <a:schemeClr val="tx2"/>
              </a:solidFill>
              <a:latin typeface="楷体" pitchFamily="49" charset="-122"/>
              <a:ea typeface="楷体" pitchFamily="49" charset="-122"/>
            </a:endParaRPr>
          </a:p>
          <a:p>
            <a:endParaRPr lang="en-US" altLang="zh-CN" sz="2400" dirty="0">
              <a:solidFill>
                <a:schemeClr val="tx2"/>
              </a:solidFill>
              <a:latin typeface="楷体" pitchFamily="49" charset="-122"/>
              <a:ea typeface="楷体" pitchFamily="49" charset="-122"/>
            </a:endParaRPr>
          </a:p>
          <a:p>
            <a:r>
              <a:rPr lang="zh-CN" altLang="en-US" sz="2400" dirty="0">
                <a:solidFill>
                  <a:schemeClr val="tx2"/>
                </a:solidFill>
                <a:latin typeface="楷体" pitchFamily="49" charset="-122"/>
                <a:ea typeface="楷体" pitchFamily="49" charset="-122"/>
              </a:rPr>
              <a:t>初始化连接权值</a:t>
            </a:r>
            <a:r>
              <a:rPr lang="en-US" altLang="zh-CN" sz="2400" dirty="0" err="1">
                <a:solidFill>
                  <a:schemeClr val="tx2"/>
                </a:solidFill>
                <a:latin typeface="楷体" pitchFamily="49" charset="-122"/>
                <a:ea typeface="楷体" pitchFamily="49" charset="-122"/>
              </a:rPr>
              <a:t>v</a:t>
            </a:r>
            <a:r>
              <a:rPr lang="en-US" altLang="zh-CN" sz="2400" baseline="-25000" dirty="0" err="1">
                <a:solidFill>
                  <a:schemeClr val="tx2"/>
                </a:solidFill>
                <a:latin typeface="楷体" pitchFamily="49" charset="-122"/>
                <a:ea typeface="楷体" pitchFamily="49" charset="-122"/>
              </a:rPr>
              <a:t>ki</a:t>
            </a:r>
            <a:r>
              <a:rPr lang="en-US" altLang="zh-CN" sz="2400" dirty="0">
                <a:solidFill>
                  <a:schemeClr val="tx2"/>
                </a:solidFill>
                <a:latin typeface="楷体" pitchFamily="49" charset="-122"/>
                <a:ea typeface="楷体" pitchFamily="49" charset="-122"/>
              </a:rPr>
              <a:t> </a:t>
            </a:r>
            <a:r>
              <a:rPr lang="zh-CN" altLang="en-US" sz="2400" dirty="0">
                <a:solidFill>
                  <a:schemeClr val="tx2"/>
                </a:solidFill>
                <a:latin typeface="楷体" pitchFamily="49" charset="-122"/>
                <a:ea typeface="楷体" pitchFamily="49" charset="-122"/>
              </a:rPr>
              <a:t>和</a:t>
            </a:r>
            <a:r>
              <a:rPr lang="en-US" altLang="zh-CN" sz="2400" dirty="0" err="1">
                <a:solidFill>
                  <a:schemeClr val="tx2"/>
                </a:solidFill>
                <a:latin typeface="楷体" pitchFamily="49" charset="-122"/>
                <a:ea typeface="楷体" pitchFamily="49" charset="-122"/>
              </a:rPr>
              <a:t>w</a:t>
            </a:r>
            <a:r>
              <a:rPr lang="en-US" altLang="zh-CN" sz="2400" baseline="-25000" dirty="0" err="1">
                <a:solidFill>
                  <a:schemeClr val="tx2"/>
                </a:solidFill>
                <a:latin typeface="楷体" pitchFamily="49" charset="-122"/>
                <a:ea typeface="楷体" pitchFamily="49" charset="-122"/>
              </a:rPr>
              <a:t>jk</a:t>
            </a:r>
            <a:r>
              <a:rPr lang="en-US" altLang="zh-CN" sz="2400" dirty="0">
                <a:solidFill>
                  <a:schemeClr val="tx2"/>
                </a:solidFill>
                <a:latin typeface="楷体" pitchFamily="49" charset="-122"/>
                <a:ea typeface="楷体" pitchFamily="49" charset="-122"/>
              </a:rPr>
              <a:t>:</a:t>
            </a:r>
            <a:r>
              <a:rPr lang="zh-CN" altLang="zh-CN" sz="2400" dirty="0">
                <a:solidFill>
                  <a:schemeClr val="tx2"/>
                </a:solidFill>
                <a:latin typeface="楷体" pitchFamily="49" charset="-122"/>
                <a:ea typeface="楷体" pitchFamily="49" charset="-122"/>
              </a:rPr>
              <a:t> (0，1)上分布的随机数</a:t>
            </a:r>
            <a:endParaRPr lang="zh-CN" altLang="en-US" sz="2400" dirty="0">
              <a:solidFill>
                <a:schemeClr val="tx2"/>
              </a:solidFill>
              <a:latin typeface="楷体" pitchFamily="49" charset="-122"/>
              <a:ea typeface="楷体" pitchFamily="49" charset="-122"/>
            </a:endParaRPr>
          </a:p>
          <a:p>
            <a:r>
              <a:rPr lang="en-US" altLang="zh-CN" sz="2400" dirty="0" smtClean="0">
                <a:solidFill>
                  <a:schemeClr val="tx2"/>
                </a:solidFill>
                <a:latin typeface="楷体" pitchFamily="49" charset="-122"/>
                <a:ea typeface="楷体" pitchFamily="49" charset="-122"/>
              </a:rPr>
              <a:t>Step2 </a:t>
            </a:r>
            <a:r>
              <a:rPr lang="zh-CN" altLang="en-US" sz="2400" dirty="0">
                <a:solidFill>
                  <a:schemeClr val="tx2"/>
                </a:solidFill>
                <a:latin typeface="楷体" pitchFamily="49" charset="-122"/>
                <a:ea typeface="楷体" pitchFamily="49" charset="-122"/>
              </a:rPr>
              <a:t>由网络正向计算出各层节点的输出。</a:t>
            </a:r>
            <a:endParaRPr lang="en-US" altLang="zh-CN" sz="2400" dirty="0">
              <a:solidFill>
                <a:schemeClr val="tx2"/>
              </a:solidFill>
              <a:latin typeface="楷体" pitchFamily="49" charset="-122"/>
              <a:ea typeface="楷体" pitchFamily="49" charset="-122"/>
            </a:endParaRPr>
          </a:p>
          <a:p>
            <a:endParaRPr lang="en-US" altLang="zh-CN" sz="2400" dirty="0">
              <a:solidFill>
                <a:schemeClr val="tx2"/>
              </a:solidFill>
              <a:latin typeface="楷体" pitchFamily="49" charset="-122"/>
              <a:ea typeface="楷体" pitchFamily="49" charset="-122"/>
            </a:endParaRPr>
          </a:p>
          <a:p>
            <a:r>
              <a:rPr lang="en-US" altLang="zh-CN" sz="2400" dirty="0">
                <a:solidFill>
                  <a:schemeClr val="tx2"/>
                </a:solidFill>
                <a:latin typeface="楷体" pitchFamily="49" charset="-122"/>
                <a:ea typeface="楷体" pitchFamily="49" charset="-122"/>
              </a:rPr>
              <a:t>Step3 </a:t>
            </a:r>
            <a:r>
              <a:rPr lang="zh-CN" altLang="en-US" sz="2400" dirty="0">
                <a:solidFill>
                  <a:schemeClr val="tx2"/>
                </a:solidFill>
                <a:latin typeface="楷体" pitchFamily="49" charset="-122"/>
                <a:ea typeface="楷体" pitchFamily="49" charset="-122"/>
              </a:rPr>
              <a:t>计算网络的实际输出和期望输出的误差。</a:t>
            </a:r>
            <a:endParaRPr lang="en-US" altLang="zh-CN" sz="2400" dirty="0">
              <a:solidFill>
                <a:schemeClr val="tx2"/>
              </a:solidFill>
              <a:latin typeface="楷体" pitchFamily="49" charset="-122"/>
              <a:ea typeface="楷体" pitchFamily="49" charset="-122"/>
            </a:endParaRPr>
          </a:p>
          <a:p>
            <a:endParaRPr lang="en-US" altLang="zh-CN" sz="2400" dirty="0">
              <a:solidFill>
                <a:schemeClr val="tx2"/>
              </a:solidFill>
              <a:latin typeface="楷体" pitchFamily="49" charset="-122"/>
              <a:ea typeface="楷体" pitchFamily="49" charset="-122"/>
            </a:endParaRPr>
          </a:p>
          <a:p>
            <a:r>
              <a:rPr lang="en-US" altLang="zh-CN" sz="2400" dirty="0">
                <a:solidFill>
                  <a:schemeClr val="tx2"/>
                </a:solidFill>
                <a:latin typeface="楷体" pitchFamily="49" charset="-122"/>
                <a:ea typeface="楷体" pitchFamily="49" charset="-122"/>
              </a:rPr>
              <a:t>Step4 </a:t>
            </a:r>
            <a:r>
              <a:rPr lang="zh-CN" altLang="en-US" sz="2400" dirty="0">
                <a:solidFill>
                  <a:schemeClr val="tx2"/>
                </a:solidFill>
                <a:latin typeface="楷体" pitchFamily="49" charset="-122"/>
                <a:ea typeface="楷体" pitchFamily="49" charset="-122"/>
              </a:rPr>
              <a:t>从输出层开始反向计算到第一个隐藏层，按一定的原则向减少误差方向调整整个网络的各个连接权值。</a:t>
            </a:r>
            <a:endParaRPr lang="en-US" altLang="zh-CN" sz="2400" dirty="0">
              <a:solidFill>
                <a:schemeClr val="tx2"/>
              </a:solidFill>
              <a:latin typeface="楷体" pitchFamily="49" charset="-122"/>
              <a:ea typeface="楷体" pitchFamily="49" charset="-122"/>
            </a:endParaRPr>
          </a:p>
          <a:p>
            <a:endParaRPr lang="en-US" altLang="zh-CN" sz="2400" dirty="0">
              <a:solidFill>
                <a:schemeClr val="tx2"/>
              </a:solidFill>
              <a:latin typeface="楷体" pitchFamily="49" charset="-122"/>
              <a:ea typeface="楷体" pitchFamily="49" charset="-122"/>
            </a:endParaRPr>
          </a:p>
          <a:p>
            <a:r>
              <a:rPr lang="en-US" altLang="zh-CN" sz="2400" dirty="0">
                <a:solidFill>
                  <a:schemeClr val="tx2"/>
                </a:solidFill>
                <a:latin typeface="楷体" pitchFamily="49" charset="-122"/>
                <a:ea typeface="楷体" pitchFamily="49" charset="-122"/>
              </a:rPr>
              <a:t>Step5 </a:t>
            </a:r>
            <a:r>
              <a:rPr lang="zh-CN" altLang="en-US" sz="2400" dirty="0">
                <a:solidFill>
                  <a:schemeClr val="tx2"/>
                </a:solidFill>
                <a:latin typeface="楷体" pitchFamily="49" charset="-122"/>
                <a:ea typeface="楷体" pitchFamily="49" charset="-122"/>
              </a:rPr>
              <a:t>对训练样本集中的每一个样本重复上述步骤，直到对整个网络训练样本集的误差达到要求为止。</a:t>
            </a:r>
            <a:r>
              <a:rPr lang="en-US" altLang="zh-CN" sz="2400" dirty="0">
                <a:solidFill>
                  <a:schemeClr val="tx2"/>
                </a:solidFill>
                <a:latin typeface="楷体" pitchFamily="49" charset="-122"/>
                <a:ea typeface="楷体" pitchFamily="49" charset="-122"/>
              </a:rPr>
              <a:t> </a:t>
            </a:r>
          </a:p>
          <a:p>
            <a:endParaRPr lang="zh-CN" altLang="en-US" sz="2400" dirty="0">
              <a:solidFill>
                <a:schemeClr val="tx2"/>
              </a:solidFill>
              <a:latin typeface="楷体" pitchFamily="49" charset="-122"/>
              <a:ea typeface="楷体" pitchFamily="49" charset="-122"/>
            </a:endParaRPr>
          </a:p>
        </p:txBody>
      </p:sp>
      <p:pic>
        <p:nvPicPr>
          <p:cNvPr id="2" name="图片 1"/>
          <p:cNvPicPr>
            <a:picLocks noChangeAspect="1"/>
          </p:cNvPicPr>
          <p:nvPr/>
        </p:nvPicPr>
        <p:blipFill>
          <a:blip r:embed="rId3"/>
          <a:stretch>
            <a:fillRect/>
          </a:stretch>
        </p:blipFill>
        <p:spPr>
          <a:xfrm>
            <a:off x="2132292" y="2287726"/>
            <a:ext cx="1971675" cy="390525"/>
          </a:xfrm>
          <a:prstGeom prst="rect">
            <a:avLst/>
          </a:prstGeom>
        </p:spPr>
      </p:pic>
      <p:pic>
        <p:nvPicPr>
          <p:cNvPr id="3" name="图片 2"/>
          <p:cNvPicPr>
            <a:picLocks noChangeAspect="1"/>
          </p:cNvPicPr>
          <p:nvPr/>
        </p:nvPicPr>
        <p:blipFill>
          <a:blip r:embed="rId4"/>
          <a:stretch>
            <a:fillRect/>
          </a:stretch>
        </p:blipFill>
        <p:spPr>
          <a:xfrm>
            <a:off x="6813493" y="2325826"/>
            <a:ext cx="1971675" cy="352425"/>
          </a:xfrm>
          <a:prstGeom prst="rect">
            <a:avLst/>
          </a:prstGeom>
        </p:spPr>
      </p:pic>
      <p:pic>
        <p:nvPicPr>
          <p:cNvPr id="7"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79972" y="2713689"/>
            <a:ext cx="36290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79972" y="3187020"/>
            <a:ext cx="3757613" cy="84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4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down)">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ipe(down)">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wipe(down)">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24492" y="4730242"/>
            <a:ext cx="6552727" cy="1477328"/>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机器学习已经有了十分广泛的应用，例如：</a:t>
            </a:r>
            <a:r>
              <a:rPr lang="zh-CN" altLang="en-US" dirty="0">
                <a:latin typeface="微软雅黑 Light" panose="020B0502040204020203" pitchFamily="34" charset="-122"/>
                <a:ea typeface="微软雅黑 Light" panose="020B0502040204020203" pitchFamily="34" charset="-122"/>
                <a:hlinkClick r:id="rId2" tooltip="数据挖掘"/>
              </a:rPr>
              <a:t>数据挖掘</a:t>
            </a:r>
            <a:r>
              <a:rPr lang="zh-CN" altLang="en-US"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hlinkClick r:id="rId3" tooltip="计算机视觉"/>
              </a:rPr>
              <a:t>计算机视觉</a:t>
            </a:r>
            <a:r>
              <a:rPr lang="zh-CN" altLang="en-US"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hlinkClick r:id="rId4" tooltip="自然语言处理"/>
              </a:rPr>
              <a:t>自然语言处理</a:t>
            </a:r>
            <a:r>
              <a:rPr lang="zh-CN" altLang="en-US"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hlinkClick r:id="rId5" tooltip="生物特征识别"/>
              </a:rPr>
              <a:t>生物特征识别</a:t>
            </a:r>
            <a:r>
              <a:rPr lang="zh-CN" altLang="en-US"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hlinkClick r:id="rId6" tooltip="搜索引擎"/>
              </a:rPr>
              <a:t>搜索引擎</a:t>
            </a:r>
            <a:r>
              <a:rPr lang="zh-CN" altLang="en-US"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hlinkClick r:id="rId7" tooltip="诊断"/>
              </a:rPr>
              <a:t>医学诊断</a:t>
            </a:r>
            <a:r>
              <a:rPr lang="zh-CN" altLang="en-US" dirty="0">
                <a:latin typeface="微软雅黑 Light" panose="020B0502040204020203" pitchFamily="34" charset="-122"/>
                <a:ea typeface="微软雅黑 Light" panose="020B0502040204020203" pitchFamily="34" charset="-122"/>
              </a:rPr>
              <a:t>、检测</a:t>
            </a:r>
            <a:r>
              <a:rPr lang="zh-CN" altLang="en-US" dirty="0">
                <a:latin typeface="微软雅黑 Light" panose="020B0502040204020203" pitchFamily="34" charset="-122"/>
                <a:ea typeface="微软雅黑 Light" panose="020B0502040204020203" pitchFamily="34" charset="-122"/>
                <a:hlinkClick r:id="rId8" tooltip="信用卡欺诈（页面不存在）"/>
              </a:rPr>
              <a:t>信用卡欺诈</a:t>
            </a:r>
            <a:r>
              <a:rPr lang="zh-CN" altLang="en-US"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hlinkClick r:id="rId9" tooltip="证券市场"/>
              </a:rPr>
              <a:t>证券市场</a:t>
            </a:r>
            <a:r>
              <a:rPr lang="zh-CN" altLang="en-US" dirty="0">
                <a:latin typeface="微软雅黑 Light" panose="020B0502040204020203" pitchFamily="34" charset="-122"/>
                <a:ea typeface="微软雅黑 Light" panose="020B0502040204020203" pitchFamily="34" charset="-122"/>
              </a:rPr>
              <a:t>分析、</a:t>
            </a:r>
            <a:r>
              <a:rPr lang="en-US" altLang="zh-CN" dirty="0">
                <a:latin typeface="微软雅黑 Light" panose="020B0502040204020203" pitchFamily="34" charset="-122"/>
                <a:ea typeface="微软雅黑 Light" panose="020B0502040204020203" pitchFamily="34" charset="-122"/>
                <a:hlinkClick r:id="rId10" tooltip="DNA序列"/>
              </a:rPr>
              <a:t>DNA</a:t>
            </a:r>
            <a:r>
              <a:rPr lang="zh-CN" altLang="en-US" dirty="0">
                <a:latin typeface="微软雅黑 Light" panose="020B0502040204020203" pitchFamily="34" charset="-122"/>
                <a:ea typeface="微软雅黑 Light" panose="020B0502040204020203" pitchFamily="34" charset="-122"/>
                <a:hlinkClick r:id="rId10" tooltip="DNA序列"/>
              </a:rPr>
              <a:t>序列</a:t>
            </a:r>
            <a:r>
              <a:rPr lang="zh-CN" altLang="en-US" dirty="0">
                <a:latin typeface="微软雅黑 Light" panose="020B0502040204020203" pitchFamily="34" charset="-122"/>
                <a:ea typeface="微软雅黑 Light" panose="020B0502040204020203" pitchFamily="34" charset="-122"/>
              </a:rPr>
              <a:t>测序、</a:t>
            </a:r>
            <a:r>
              <a:rPr lang="zh-CN" altLang="en-US" dirty="0">
                <a:latin typeface="微软雅黑 Light" panose="020B0502040204020203" pitchFamily="34" charset="-122"/>
                <a:ea typeface="微软雅黑 Light" panose="020B0502040204020203" pitchFamily="34" charset="-122"/>
                <a:hlinkClick r:id="rId11" tooltip="语音识别"/>
              </a:rPr>
              <a:t>语音</a:t>
            </a:r>
            <a:r>
              <a:rPr lang="zh-CN" altLang="en-US" dirty="0">
                <a:latin typeface="微软雅黑 Light" panose="020B0502040204020203" pitchFamily="34" charset="-122"/>
                <a:ea typeface="微软雅黑 Light" panose="020B0502040204020203" pitchFamily="34" charset="-122"/>
              </a:rPr>
              <a:t>和</a:t>
            </a:r>
            <a:r>
              <a:rPr lang="zh-CN" altLang="en-US" dirty="0">
                <a:latin typeface="微软雅黑 Light" panose="020B0502040204020203" pitchFamily="34" charset="-122"/>
                <a:ea typeface="微软雅黑 Light" panose="020B0502040204020203" pitchFamily="34" charset="-122"/>
                <a:hlinkClick r:id="rId12" tooltip="手写识别"/>
              </a:rPr>
              <a:t>手写</a:t>
            </a:r>
            <a:r>
              <a:rPr lang="zh-CN" altLang="en-US" dirty="0">
                <a:latin typeface="微软雅黑 Light" panose="020B0502040204020203" pitchFamily="34" charset="-122"/>
                <a:ea typeface="微软雅黑 Light" panose="020B0502040204020203" pitchFamily="34" charset="-122"/>
              </a:rPr>
              <a:t>识别、</a:t>
            </a:r>
            <a:r>
              <a:rPr lang="zh-CN" altLang="en-US" dirty="0">
                <a:latin typeface="微软雅黑 Light" panose="020B0502040204020203" pitchFamily="34" charset="-122"/>
                <a:ea typeface="微软雅黑 Light" panose="020B0502040204020203" pitchFamily="34" charset="-122"/>
                <a:hlinkClick r:id="rId13" tooltip="战略游戏"/>
              </a:rPr>
              <a:t>战略游戏</a:t>
            </a:r>
            <a:r>
              <a:rPr lang="zh-CN" altLang="en-US" dirty="0">
                <a:latin typeface="微软雅黑 Light" panose="020B0502040204020203" pitchFamily="34" charset="-122"/>
                <a:ea typeface="微软雅黑 Light" panose="020B0502040204020203" pitchFamily="34" charset="-122"/>
              </a:rPr>
              <a:t>和</a:t>
            </a:r>
            <a:r>
              <a:rPr lang="zh-CN" altLang="en-US" dirty="0">
                <a:latin typeface="微软雅黑 Light" panose="020B0502040204020203" pitchFamily="34" charset="-122"/>
                <a:ea typeface="微软雅黑 Light" panose="020B0502040204020203" pitchFamily="34" charset="-122"/>
                <a:hlinkClick r:id="rId14" tooltip="机器人"/>
              </a:rPr>
              <a:t>机器人</a:t>
            </a:r>
            <a:r>
              <a:rPr lang="zh-CN" altLang="en-US" dirty="0">
                <a:latin typeface="微软雅黑 Light" panose="020B0502040204020203" pitchFamily="34" charset="-122"/>
                <a:ea typeface="微软雅黑 Light" panose="020B0502040204020203" pitchFamily="34" charset="-122"/>
              </a:rPr>
              <a:t>运用。</a:t>
            </a:r>
          </a:p>
          <a:p>
            <a:endParaRPr lang="zh-CN" altLang="en-US"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rotWithShape="1">
          <a:blip r:embed="rId15"/>
          <a:srcRect t="1397"/>
          <a:stretch/>
        </p:blipFill>
        <p:spPr>
          <a:xfrm>
            <a:off x="1847529" y="2035434"/>
            <a:ext cx="2781059" cy="21951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rotWithShape="1">
          <a:blip r:embed="rId16"/>
          <a:srcRect l="1797" t="2193" r="1"/>
          <a:stretch/>
        </p:blipFill>
        <p:spPr>
          <a:xfrm>
            <a:off x="7584639" y="2028381"/>
            <a:ext cx="2814626" cy="21938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17"/>
          <a:stretch>
            <a:fillRect/>
          </a:stretch>
        </p:blipFill>
        <p:spPr>
          <a:xfrm>
            <a:off x="4879135" y="2035435"/>
            <a:ext cx="2457542" cy="21951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文本框 11"/>
          <p:cNvSpPr txBox="1"/>
          <p:nvPr/>
        </p:nvSpPr>
        <p:spPr>
          <a:xfrm>
            <a:off x="3249862" y="786947"/>
            <a:ext cx="3416320" cy="646331"/>
          </a:xfrm>
          <a:prstGeom prst="rect">
            <a:avLst/>
          </a:prstGeom>
          <a:noFill/>
        </p:spPr>
        <p:txBody>
          <a:bodyPr wrap="none" rtlCol="0">
            <a:spAutoFit/>
          </a:bodyPr>
          <a:lstStyle/>
          <a:p>
            <a:pPr algn="ctr"/>
            <a:r>
              <a:rPr lang="zh-CN" altLang="en-US" sz="3600" dirty="0">
                <a:latin typeface="微软雅黑 Light" panose="020B0502040204020203" pitchFamily="34" charset="-122"/>
                <a:ea typeface="微软雅黑 Light" panose="020B0502040204020203" pitchFamily="34" charset="-122"/>
              </a:rPr>
              <a:t>机器学习：应用</a:t>
            </a:r>
          </a:p>
        </p:txBody>
      </p:sp>
    </p:spTree>
    <p:extLst>
      <p:ext uri="{BB962C8B-B14F-4D97-AF65-F5344CB8AC3E}">
        <p14:creationId xmlns:p14="http://schemas.microsoft.com/office/powerpoint/2010/main" val="17928847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SVM</a:t>
            </a:r>
            <a:r>
              <a:rPr lang="zh-CN" altLang="en-US" dirty="0" smtClean="0"/>
              <a:t>（支持向量机）</a:t>
            </a:r>
            <a:endParaRPr lang="zh-CN" altLang="en-US" dirty="0"/>
          </a:p>
        </p:txBody>
      </p:sp>
      <p:sp>
        <p:nvSpPr>
          <p:cNvPr id="3" name="内容占位符 2"/>
          <p:cNvSpPr>
            <a:spLocks noGrp="1"/>
          </p:cNvSpPr>
          <p:nvPr>
            <p:ph idx="1"/>
          </p:nvPr>
        </p:nvSpPr>
        <p:spPr>
          <a:xfrm>
            <a:off x="680321" y="2045560"/>
            <a:ext cx="9613861" cy="3599316"/>
          </a:xfrm>
        </p:spPr>
        <p:txBody>
          <a:bodyPr/>
          <a:lstStyle/>
          <a:p>
            <a:r>
              <a:rPr lang="zh-CN" altLang="en-US" dirty="0" smtClean="0"/>
              <a:t>对于二分类学习，假设现在的数据是线性可分的，这时分类学习最基本的想法就是找到一个合适的超平面，该超平面能够将不同类别的样本分开，类似二维平面使用</a:t>
            </a:r>
            <a:r>
              <a:rPr lang="en-US" altLang="zh-CN" dirty="0" err="1" smtClean="0"/>
              <a:t>ax+by+c</a:t>
            </a:r>
            <a:r>
              <a:rPr lang="en-US" altLang="zh-CN" dirty="0" smtClean="0"/>
              <a:t>=0</a:t>
            </a:r>
            <a:r>
              <a:rPr lang="zh-CN" altLang="en-US" dirty="0" smtClean="0"/>
              <a:t>来表示，超平面实际上表示的就是高维的平面</a:t>
            </a:r>
            <a:endParaRPr lang="zh-CN" altLang="en-US" dirty="0"/>
          </a:p>
        </p:txBody>
      </p:sp>
      <p:pic>
        <p:nvPicPr>
          <p:cNvPr id="4" name="图片 3"/>
          <p:cNvPicPr>
            <a:picLocks noChangeAspect="1"/>
          </p:cNvPicPr>
          <p:nvPr/>
        </p:nvPicPr>
        <p:blipFill>
          <a:blip r:embed="rId2"/>
          <a:stretch>
            <a:fillRect/>
          </a:stretch>
        </p:blipFill>
        <p:spPr>
          <a:xfrm>
            <a:off x="6397657" y="3366223"/>
            <a:ext cx="3058131" cy="3110258"/>
          </a:xfrm>
          <a:prstGeom prst="rect">
            <a:avLst/>
          </a:prstGeom>
        </p:spPr>
      </p:pic>
      <p:pic>
        <p:nvPicPr>
          <p:cNvPr id="5" name="图片 4"/>
          <p:cNvPicPr>
            <a:picLocks noChangeAspect="1"/>
          </p:cNvPicPr>
          <p:nvPr/>
        </p:nvPicPr>
        <p:blipFill>
          <a:blip r:embed="rId3"/>
          <a:stretch>
            <a:fillRect/>
          </a:stretch>
        </p:blipFill>
        <p:spPr>
          <a:xfrm>
            <a:off x="1812174" y="3458709"/>
            <a:ext cx="3894859" cy="3017772"/>
          </a:xfrm>
          <a:prstGeom prst="rect">
            <a:avLst/>
          </a:prstGeom>
        </p:spPr>
      </p:pic>
    </p:spTree>
    <p:extLst>
      <p:ext uri="{BB962C8B-B14F-4D97-AF65-F5344CB8AC3E}">
        <p14:creationId xmlns:p14="http://schemas.microsoft.com/office/powerpoint/2010/main" val="2813842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9"/>
          <p:cNvSpPr>
            <a:spLocks noGrp="1" noChangeArrowheads="1"/>
          </p:cNvSpPr>
          <p:nvPr>
            <p:ph type="title"/>
          </p:nvPr>
        </p:nvSpPr>
        <p:spPr/>
        <p:txBody>
          <a:bodyPr/>
          <a:lstStyle/>
          <a:p>
            <a:pPr eaLnBrk="1" hangingPunct="1"/>
            <a:r>
              <a:rPr lang="zh-CN" altLang="en-GB" smtClean="0"/>
              <a:t>支持向量</a:t>
            </a:r>
            <a:endParaRPr lang="en-GB" altLang="zh-CN" smtClean="0"/>
          </a:p>
        </p:txBody>
      </p:sp>
      <p:pic>
        <p:nvPicPr>
          <p:cNvPr id="74756" name="Picture 10"/>
          <p:cNvPicPr>
            <a:picLocks noGrp="1" noChangeAspect="1" noChangeArrowheads="1"/>
          </p:cNvPicPr>
          <p:nvPr>
            <p:ph type="body" sz="half" idx="1"/>
          </p:nvPr>
        </p:nvPicPr>
        <p:blipFill>
          <a:blip r:embed="rId3">
            <a:extLst>
              <a:ext uri="{28A0092B-C50C-407E-A947-70E740481C1C}">
                <a14:useLocalDpi xmlns:a14="http://schemas.microsoft.com/office/drawing/2010/main" val="0"/>
              </a:ext>
            </a:extLst>
          </a:blip>
          <a:srcRect/>
          <a:stretch>
            <a:fillRect/>
          </a:stretch>
        </p:blipFill>
        <p:spPr>
          <a:xfrm>
            <a:off x="6005513" y="1493839"/>
            <a:ext cx="4456112" cy="3665537"/>
          </a:xfrm>
        </p:spPr>
      </p:pic>
      <p:sp>
        <p:nvSpPr>
          <p:cNvPr id="74754" name="页脚占位符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fld id="{6C4C32B2-36D6-428C-8528-FFDB7BD2DC6D}" type="slidenum">
              <a:rPr lang="en-US" altLang="zh-CN" i="0">
                <a:latin typeface="Verdana" panose="020B0604030504040204" pitchFamily="34" charset="0"/>
              </a:rPr>
              <a:t>51</a:t>
            </a:fld>
            <a:endParaRPr lang="en-US" altLang="zh-CN" i="0" dirty="0">
              <a:latin typeface="Verdana" panose="020B0604030504040204" pitchFamily="34" charset="0"/>
            </a:endParaRPr>
          </a:p>
        </p:txBody>
      </p:sp>
      <mc:AlternateContent xmlns:mc="http://schemas.openxmlformats.org/markup-compatibility/2006">
        <mc:Choice xmlns:a14="http://schemas.microsoft.com/office/drawing/2010/main" Requires="a14">
          <p:sp>
            <p:nvSpPr>
              <p:cNvPr id="74757" name="Text Box 4"/>
              <p:cNvSpPr txBox="1">
                <a:spLocks noChangeArrowheads="1"/>
              </p:cNvSpPr>
              <p:nvPr/>
            </p:nvSpPr>
            <p:spPr bwMode="auto">
              <a:xfrm>
                <a:off x="534074" y="1268413"/>
                <a:ext cx="5336501" cy="33301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200" i="1">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i="1">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i="1">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i="1">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200" i="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r>
                  <a:rPr lang="zh-CN" altLang="en-US" sz="2400" i="0" dirty="0">
                    <a:ea typeface="黑体" panose="02010609060101010101" pitchFamily="49" charset="-122"/>
                  </a:rPr>
                  <a:t>直观地说，支持向量是两类集合边界上的点。</a:t>
                </a:r>
              </a:p>
              <a:p>
                <a:pPr eaLnBrk="1" hangingPunct="1">
                  <a:spcBef>
                    <a:spcPct val="20000"/>
                  </a:spcBef>
                  <a:buFontTx/>
                  <a:buChar char="•"/>
                </a:pPr>
                <a:r>
                  <a:rPr lang="zh-CN" altLang="en-US" sz="2400" i="0" dirty="0">
                    <a:ea typeface="黑体" panose="02010609060101010101" pitchFamily="49" charset="-122"/>
                    <a:cs typeface="Times New Roman" panose="02020603050405020304" pitchFamily="18" charset="0"/>
                  </a:rPr>
                  <a:t>对于新的数据点 </a:t>
                </a:r>
                <a:r>
                  <a:rPr lang="en-US" altLang="zh-CN" sz="2400" dirty="0">
                    <a:ea typeface="黑体" panose="02010609060101010101" pitchFamily="49" charset="-122"/>
                    <a:cs typeface="Times New Roman" panose="02020603050405020304" pitchFamily="18" charset="0"/>
                  </a:rPr>
                  <a:t>x</a:t>
                </a:r>
                <a:r>
                  <a:rPr lang="en-US" altLang="zh-CN" sz="2400" i="0" dirty="0">
                    <a:ea typeface="黑体" panose="02010609060101010101" pitchFamily="49" charset="-122"/>
                    <a:cs typeface="Times New Roman" panose="02020603050405020304" pitchFamily="18" charset="0"/>
                  </a:rPr>
                  <a:t>,</a:t>
                </a:r>
                <a:r>
                  <a:rPr lang="zh-CN" altLang="en-US" sz="2400" i="0" dirty="0">
                    <a:ea typeface="黑体" panose="02010609060101010101" pitchFamily="49" charset="-122"/>
                    <a:cs typeface="Times New Roman" panose="02020603050405020304" pitchFamily="18" charset="0"/>
                  </a:rPr>
                  <a:t>要对其进行分类只需要计算 </a:t>
                </a:r>
                <a:br>
                  <a:rPr lang="zh-CN" altLang="en-US" sz="2400" i="0" dirty="0">
                    <a:ea typeface="黑体" panose="02010609060101010101" pitchFamily="49" charset="-122"/>
                    <a:cs typeface="Times New Roman" panose="02020603050405020304" pitchFamily="18" charset="0"/>
                  </a:rPr>
                </a:br>
                <a:r>
                  <a:rPr lang="en-US" altLang="zh-CN" sz="2400" dirty="0">
                    <a:ea typeface="黑体" panose="02010609060101010101" pitchFamily="49" charset="-122"/>
                    <a:cs typeface="Times New Roman" panose="02020603050405020304" pitchFamily="18" charset="0"/>
                  </a:rPr>
                  <a:t/>
                </a:r>
                <a:br>
                  <a:rPr lang="en-US" altLang="zh-CN" sz="2400" dirty="0">
                    <a:ea typeface="黑体" panose="02010609060101010101" pitchFamily="49" charset="-122"/>
                    <a:cs typeface="Times New Roman" panose="02020603050405020304" pitchFamily="18" charset="0"/>
                  </a:rPr>
                </a:br>
                <a:r>
                  <a:rPr lang="zh-CN" altLang="en-US" sz="2400" i="0" dirty="0">
                    <a:ea typeface="黑体" panose="02010609060101010101" pitchFamily="49" charset="-122"/>
                    <a:cs typeface="Times New Roman" panose="02020603050405020304" pitchFamily="18" charset="0"/>
                  </a:rPr>
                  <a:t>其中</a:t>
                </a:r>
                <a14:m>
                  <m:oMath xmlns:m="http://schemas.openxmlformats.org/officeDocument/2006/math">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𝑤</m:t>
                        </m:r>
                      </m:e>
                      <m:sup>
                        <m:r>
                          <a:rPr lang="zh-CN" altLang="en-US" sz="2400">
                            <a:latin typeface="Cambria Math" panose="02040503050406030204" pitchFamily="18" charset="0"/>
                          </a:rPr>
                          <m:t>𝑇</m:t>
                        </m:r>
                      </m:sup>
                    </m:sSup>
                  </m:oMath>
                </a14:m>
                <a:r>
                  <a:rPr lang="en-US" altLang="zh-CN" sz="2400" dirty="0"/>
                  <a:t> </a:t>
                </a:r>
                <a:r>
                  <a:rPr lang="zh-CN" altLang="en-US" sz="2400" i="0" dirty="0">
                    <a:ea typeface="黑体" panose="02010609060101010101" pitchFamily="49" charset="-122"/>
                  </a:rPr>
                  <a:t>和</a:t>
                </a:r>
                <a14:m>
                  <m:oMath xmlns:m="http://schemas.openxmlformats.org/officeDocument/2006/math">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𝑤</m:t>
                        </m:r>
                      </m:e>
                      <m:sub>
                        <m:r>
                          <a:rPr lang="zh-CN" altLang="en-US" sz="2400" i="0">
                            <a:latin typeface="Cambria Math" panose="02040503050406030204" pitchFamily="18" charset="0"/>
                          </a:rPr>
                          <m:t>0</m:t>
                        </m:r>
                      </m:sub>
                    </m:sSub>
                  </m:oMath>
                </a14:m>
                <a:r>
                  <a:rPr lang="zh-CN" altLang="en-US" sz="2400" i="0" dirty="0">
                    <a:ea typeface="黑体" panose="02010609060101010101" pitchFamily="49" charset="-122"/>
                  </a:rPr>
                  <a:t>是支持向量对应的参数。</a:t>
                </a:r>
              </a:p>
              <a:p>
                <a:pPr eaLnBrk="1" hangingPunct="1">
                  <a:lnSpc>
                    <a:spcPct val="90000"/>
                  </a:lnSpc>
                  <a:spcBef>
                    <a:spcPct val="50000"/>
                  </a:spcBef>
                  <a:buFontTx/>
                  <a:buChar char="•"/>
                </a:pPr>
                <a:endParaRPr lang="en-GB" altLang="zh-CN" sz="4400" i="0" dirty="0">
                  <a:ea typeface="黑体" panose="02010609060101010101" pitchFamily="49" charset="-122"/>
                </a:endParaRPr>
              </a:p>
            </p:txBody>
          </p:sp>
        </mc:Choice>
        <mc:Fallback>
          <p:sp>
            <p:nvSpPr>
              <p:cNvPr id="74757" name="Text Box 4"/>
              <p:cNvSpPr txBox="1">
                <a:spLocks noRot="1" noChangeAspect="1" noMove="1" noResize="1" noEditPoints="1" noAdjustHandles="1" noChangeArrowheads="1" noChangeShapeType="1" noTextEdit="1"/>
              </p:cNvSpPr>
              <p:nvPr/>
            </p:nvSpPr>
            <p:spPr bwMode="auto">
              <a:xfrm>
                <a:off x="534074" y="1268413"/>
                <a:ext cx="5336501" cy="3330142"/>
              </a:xfrm>
              <a:prstGeom prst="rect">
                <a:avLst/>
              </a:prstGeom>
              <a:blipFill>
                <a:blip r:embed="rId4"/>
                <a:stretch>
                  <a:fillRect l="-1829" t="-1465" r="-6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2109589" y="2564152"/>
                <a:ext cx="20060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𝑔</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𝑤</m:t>
                          </m:r>
                        </m:e>
                        <m:sup>
                          <m:r>
                            <a:rPr lang="zh-CN" altLang="en-US" i="1">
                              <a:latin typeface="Cambria Math" panose="02040503050406030204" pitchFamily="18" charset="0"/>
                            </a:rPr>
                            <m:t>𝑇</m:t>
                          </m:r>
                        </m:sup>
                      </m:sSup>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a:latin typeface="Cambria Math" panose="02040503050406030204" pitchFamily="18" charset="0"/>
                            </a:rPr>
                            <m:t>0</m:t>
                          </m:r>
                        </m:sub>
                      </m:sSub>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2109589" y="2564152"/>
                <a:ext cx="2006062"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6756231"/>
      </p:ext>
    </p:extLst>
  </p:cSld>
  <p:clrMapOvr>
    <a:masterClrMapping/>
  </p:clrMapOvr>
  <p:transition>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欲最大化间隔，也就是要找到能满足上式中约束的参数</a:t>
            </a:r>
            <a:r>
              <a:rPr lang="en-US" altLang="zh-CN" dirty="0" smtClean="0"/>
              <a:t>w</a:t>
            </a:r>
            <a:r>
              <a:rPr lang="zh-CN" altLang="en-US" dirty="0" smtClean="0"/>
              <a:t>和</a:t>
            </a:r>
            <a:r>
              <a:rPr lang="en-US" altLang="zh-CN" dirty="0" smtClean="0"/>
              <a:t>b </a:t>
            </a:r>
            <a:r>
              <a:rPr lang="zh-CN" altLang="en-US" dirty="0" smtClean="0"/>
              <a:t>，使得</a:t>
            </a:r>
            <a:r>
              <a:rPr lang="en-US" altLang="zh-CN" dirty="0" smtClean="0"/>
              <a:t>γ </a:t>
            </a:r>
            <a:r>
              <a:rPr lang="zh-CN" altLang="en-US" dirty="0" smtClean="0"/>
              <a:t>最大，即</a:t>
            </a:r>
            <a:endParaRPr lang="en-US" altLang="zh-CN" dirty="0" smtClean="0"/>
          </a:p>
          <a:p>
            <a:endParaRPr lang="en-US" altLang="zh-CN" dirty="0"/>
          </a:p>
          <a:p>
            <a:endParaRPr lang="en-US" altLang="zh-CN" dirty="0" smtClean="0"/>
          </a:p>
          <a:p>
            <a:endParaRPr lang="en-US" altLang="zh-CN" dirty="0"/>
          </a:p>
          <a:p>
            <a:r>
              <a:rPr lang="zh-CN" altLang="en-US" dirty="0" smtClean="0"/>
              <a:t>等价于最小化 </a:t>
            </a:r>
            <a:r>
              <a:rPr lang="en-US" altLang="zh-CN" dirty="0" smtClean="0"/>
              <a:t>||</a:t>
            </a:r>
            <a:r>
              <a:rPr lang="el-GR" altLang="zh-CN" dirty="0" smtClean="0"/>
              <a:t>ω|| </a:t>
            </a:r>
            <a:r>
              <a:rPr lang="el-GR" altLang="zh-CN" baseline="30000" dirty="0" smtClean="0"/>
              <a:t>2</a:t>
            </a:r>
            <a:r>
              <a:rPr lang="en-US" altLang="zh-CN" dirty="0" smtClean="0"/>
              <a:t>, </a:t>
            </a:r>
            <a:r>
              <a:rPr lang="zh-CN" altLang="en-US" dirty="0" smtClean="0"/>
              <a:t>这就是支持向量机的基本型</a:t>
            </a:r>
            <a:endParaRPr lang="zh-CN" altLang="en-US" dirty="0"/>
          </a:p>
        </p:txBody>
      </p:sp>
      <p:pic>
        <p:nvPicPr>
          <p:cNvPr id="5" name="图片 4"/>
          <p:cNvPicPr>
            <a:picLocks noChangeAspect="1"/>
          </p:cNvPicPr>
          <p:nvPr/>
        </p:nvPicPr>
        <p:blipFill>
          <a:blip r:embed="rId2"/>
          <a:stretch>
            <a:fillRect/>
          </a:stretch>
        </p:blipFill>
        <p:spPr>
          <a:xfrm>
            <a:off x="4209575" y="5082301"/>
            <a:ext cx="4846874" cy="1135986"/>
          </a:xfrm>
          <a:prstGeom prst="rect">
            <a:avLst/>
          </a:prstGeom>
        </p:spPr>
      </p:pic>
      <p:pic>
        <p:nvPicPr>
          <p:cNvPr id="6" name="图片 5"/>
          <p:cNvPicPr>
            <a:picLocks noChangeAspect="1"/>
          </p:cNvPicPr>
          <p:nvPr/>
        </p:nvPicPr>
        <p:blipFill>
          <a:blip r:embed="rId3"/>
          <a:stretch>
            <a:fillRect/>
          </a:stretch>
        </p:blipFill>
        <p:spPr>
          <a:xfrm>
            <a:off x="3919580" y="2736315"/>
            <a:ext cx="4333875" cy="1152525"/>
          </a:xfrm>
          <a:prstGeom prst="rect">
            <a:avLst/>
          </a:prstGeom>
        </p:spPr>
      </p:pic>
      <p:sp>
        <p:nvSpPr>
          <p:cNvPr id="8" name="文本框 7"/>
          <p:cNvSpPr txBox="1"/>
          <p:nvPr/>
        </p:nvSpPr>
        <p:spPr>
          <a:xfrm>
            <a:off x="912585" y="3219898"/>
            <a:ext cx="2774731" cy="369332"/>
          </a:xfrm>
          <a:prstGeom prst="rect">
            <a:avLst/>
          </a:prstGeom>
          <a:noFill/>
        </p:spPr>
        <p:txBody>
          <a:bodyPr wrap="square" rtlCol="0">
            <a:spAutoFit/>
          </a:bodyPr>
          <a:lstStyle/>
          <a:p>
            <a:r>
              <a:rPr lang="en-US" altLang="zh-CN" dirty="0" err="1" smtClean="0"/>
              <a:t>s.t.</a:t>
            </a:r>
            <a:r>
              <a:rPr lang="zh-CN" altLang="en-US" dirty="0" smtClean="0"/>
              <a:t>为</a:t>
            </a:r>
            <a:r>
              <a:rPr lang="en-US" altLang="zh-CN" dirty="0" smtClean="0"/>
              <a:t>subjected to</a:t>
            </a:r>
            <a:r>
              <a:rPr lang="zh-CN" altLang="en-US" dirty="0" smtClean="0"/>
              <a:t>的简写</a:t>
            </a:r>
            <a:endParaRPr lang="zh-CN" altLang="en-US" dirty="0"/>
          </a:p>
        </p:txBody>
      </p:sp>
    </p:spTree>
    <p:extLst>
      <p:ext uri="{BB962C8B-B14F-4D97-AF65-F5344CB8AC3E}">
        <p14:creationId xmlns:p14="http://schemas.microsoft.com/office/powerpoint/2010/main" val="8435127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5" name="内容占位符 124935"/>
          <p:cNvGraphicFramePr>
            <a:graphicFrameLocks noGrp="1"/>
          </p:cNvGraphicFramePr>
          <p:nvPr>
            <p:ph idx="1"/>
            <p:extLst>
              <p:ext uri="{D42A27DB-BD31-4B8C-83A1-F6EECF244321}">
                <p14:modId xmlns:p14="http://schemas.microsoft.com/office/powerpoint/2010/main" val="1940995393"/>
              </p:ext>
            </p:extLst>
          </p:nvPr>
        </p:nvGraphicFramePr>
        <p:xfrm>
          <a:off x="2503488" y="255588"/>
          <a:ext cx="4140200" cy="1301750"/>
        </p:xfrm>
        <a:graphic>
          <a:graphicData uri="http://schemas.openxmlformats.org/presentationml/2006/ole">
            <mc:AlternateContent xmlns:mc="http://schemas.openxmlformats.org/markup-compatibility/2006">
              <mc:Choice xmlns:v="urn:schemas-microsoft-com:vml" Requires="v">
                <p:oleObj spid="_x0000_s2085" r:id="rId3" imgW="2018741" imgH="635042" progId="Equation.3">
                  <p:embed/>
                </p:oleObj>
              </mc:Choice>
              <mc:Fallback>
                <p:oleObj r:id="rId3" imgW="2018741" imgH="635042" progId="Equation.3">
                  <p:embed/>
                  <p:pic>
                    <p:nvPicPr>
                      <p:cNvPr id="5" name="内容占位符 1249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488" y="255588"/>
                        <a:ext cx="4140200" cy="1301750"/>
                      </a:xfrm>
                      <a:prstGeom prst="rect">
                        <a:avLst/>
                      </a:prstGeom>
                      <a:solidFill>
                        <a:srgbClr val="FFFFFF"/>
                      </a:solidFill>
                      <a:ln>
                        <a:noFill/>
                      </a:ln>
                    </p:spPr>
                  </p:pic>
                </p:oleObj>
              </mc:Fallback>
            </mc:AlternateContent>
          </a:graphicData>
        </a:graphic>
      </p:graphicFrame>
      <p:sp>
        <p:nvSpPr>
          <p:cNvPr id="6" name="矩形 5"/>
          <p:cNvSpPr/>
          <p:nvPr/>
        </p:nvSpPr>
        <p:spPr>
          <a:xfrm>
            <a:off x="832206" y="1907958"/>
            <a:ext cx="7693573" cy="867930"/>
          </a:xfrm>
          <a:prstGeom prst="rect">
            <a:avLst/>
          </a:prstGeom>
        </p:spPr>
        <p:txBody>
          <a:bodyPr wrap="square">
            <a:spAutoFit/>
          </a:bodyPr>
          <a:lstStyle/>
          <a:p>
            <a:pPr eaLnBrk="0" hangingPunct="0">
              <a:lnSpc>
                <a:spcPct val="90000"/>
              </a:lnSpc>
            </a:pPr>
            <a:r>
              <a:rPr lang="zh-CN" altLang="en-US" sz="2800" dirty="0" smtClean="0">
                <a:latin typeface="楷体_GB2312" pitchFamily="49" charset="-122"/>
                <a:ea typeface="楷体_GB2312" pitchFamily="49" charset="-122"/>
              </a:rPr>
              <a:t>使用</a:t>
            </a:r>
            <a:r>
              <a:rPr lang="en-US" altLang="zh-CN" sz="2800" dirty="0" smtClean="0">
                <a:solidFill>
                  <a:schemeClr val="tx2"/>
                </a:solidFill>
                <a:ea typeface="楷体_GB2312" pitchFamily="49" charset="-122"/>
              </a:rPr>
              <a:t>Lagrange</a:t>
            </a:r>
            <a:r>
              <a:rPr lang="zh-CN" altLang="en-US" sz="2800" dirty="0" smtClean="0">
                <a:solidFill>
                  <a:schemeClr val="tx2"/>
                </a:solidFill>
                <a:latin typeface="楷体_GB2312" pitchFamily="49" charset="-122"/>
                <a:ea typeface="楷体_GB2312" pitchFamily="49" charset="-122"/>
              </a:rPr>
              <a:t>乘子法</a:t>
            </a:r>
            <a:r>
              <a:rPr lang="zh-CN" altLang="en-US" sz="2800" dirty="0" smtClean="0">
                <a:latin typeface="楷体_GB2312" pitchFamily="49" charset="-122"/>
                <a:ea typeface="楷体_GB2312" pitchFamily="49" charset="-122"/>
              </a:rPr>
              <a:t>将其转化为对偶问题。于是引入</a:t>
            </a:r>
            <a:r>
              <a:rPr lang="en-US" altLang="zh-CN" sz="2800" dirty="0" smtClean="0">
                <a:solidFill>
                  <a:schemeClr val="tx2"/>
                </a:solidFill>
                <a:ea typeface="楷体_GB2312" pitchFamily="49" charset="-122"/>
              </a:rPr>
              <a:t>Lagrange</a:t>
            </a:r>
            <a:r>
              <a:rPr lang="zh-CN" altLang="en-US" sz="2800" dirty="0" smtClean="0">
                <a:solidFill>
                  <a:schemeClr val="tx2"/>
                </a:solidFill>
                <a:latin typeface="楷体_GB2312" pitchFamily="49" charset="-122"/>
                <a:ea typeface="楷体_GB2312" pitchFamily="49" charset="-122"/>
              </a:rPr>
              <a:t>函数</a:t>
            </a:r>
            <a:r>
              <a:rPr lang="zh-CN" altLang="en-US" sz="2800" dirty="0" smtClean="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7" name="矩形 6"/>
          <p:cNvSpPr/>
          <p:nvPr/>
        </p:nvSpPr>
        <p:spPr>
          <a:xfrm>
            <a:off x="1005626" y="701885"/>
            <a:ext cx="7693573" cy="480131"/>
          </a:xfrm>
          <a:prstGeom prst="rect">
            <a:avLst/>
          </a:prstGeom>
        </p:spPr>
        <p:txBody>
          <a:bodyPr wrap="square">
            <a:spAutoFit/>
          </a:bodyPr>
          <a:lstStyle/>
          <a:p>
            <a:pPr eaLnBrk="0" hangingPunct="0">
              <a:lnSpc>
                <a:spcPct val="90000"/>
              </a:lnSpc>
            </a:pPr>
            <a:r>
              <a:rPr lang="zh-CN" altLang="en-US" sz="2800" dirty="0" smtClean="0">
                <a:latin typeface="楷体_GB2312" pitchFamily="49" charset="-122"/>
                <a:ea typeface="楷体_GB2312" pitchFamily="49" charset="-122"/>
              </a:rPr>
              <a:t>为求解：                            （</a:t>
            </a:r>
            <a:r>
              <a:rPr lang="en-US" altLang="zh-CN" sz="2800" dirty="0" smtClean="0">
                <a:latin typeface="楷体_GB2312" pitchFamily="49" charset="-122"/>
                <a:ea typeface="楷体_GB2312" pitchFamily="49" charset="-122"/>
              </a:rPr>
              <a:t>1</a:t>
            </a:r>
            <a:r>
              <a:rPr lang="zh-CN" altLang="en-US" sz="2800" dirty="0" smtClean="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graphicFrame>
        <p:nvGraphicFramePr>
          <p:cNvPr id="8" name="内容占位符 126979"/>
          <p:cNvGraphicFramePr>
            <a:graphicFrameLocks/>
          </p:cNvGraphicFramePr>
          <p:nvPr>
            <p:extLst>
              <p:ext uri="{D42A27DB-BD31-4B8C-83A1-F6EECF244321}">
                <p14:modId xmlns:p14="http://schemas.microsoft.com/office/powerpoint/2010/main" val="3771671814"/>
              </p:ext>
            </p:extLst>
          </p:nvPr>
        </p:nvGraphicFramePr>
        <p:xfrm>
          <a:off x="1784872" y="2950684"/>
          <a:ext cx="5710894" cy="1099932"/>
        </p:xfrm>
        <a:graphic>
          <a:graphicData uri="http://schemas.openxmlformats.org/presentationml/2006/ole">
            <mc:AlternateContent xmlns:mc="http://schemas.openxmlformats.org/markup-compatibility/2006">
              <mc:Choice xmlns:v="urn:schemas-microsoft-com:vml" Requires="v">
                <p:oleObj spid="_x0000_s2086" r:id="rId5" imgW="2742327" imgH="431930" progId="Equation.3">
                  <p:embed/>
                </p:oleObj>
              </mc:Choice>
              <mc:Fallback>
                <p:oleObj r:id="rId5" imgW="2742327" imgH="431930" progId="Equation.3">
                  <p:embed/>
                  <p:pic>
                    <p:nvPicPr>
                      <p:cNvPr id="8" name="内容占位符 12697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872" y="2950684"/>
                        <a:ext cx="5710894" cy="1099932"/>
                      </a:xfrm>
                      <a:prstGeom prst="rect">
                        <a:avLst/>
                      </a:prstGeom>
                      <a:solidFill>
                        <a:srgbClr val="FFFFFF"/>
                      </a:solidFill>
                      <a:ln>
                        <a:noFill/>
                      </a:ln>
                    </p:spPr>
                  </p:pic>
                </p:oleObj>
              </mc:Fallback>
            </mc:AlternateContent>
          </a:graphicData>
        </a:graphic>
      </p:graphicFrame>
      <p:sp>
        <p:nvSpPr>
          <p:cNvPr id="9" name="矩形 126981"/>
          <p:cNvSpPr>
            <a:spLocks noChangeArrowheads="1"/>
          </p:cNvSpPr>
          <p:nvPr/>
        </p:nvSpPr>
        <p:spPr bwMode="auto">
          <a:xfrm>
            <a:off x="832206" y="4426470"/>
            <a:ext cx="7822975" cy="47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nSpc>
                <a:spcPct val="88000"/>
              </a:lnSpc>
            </a:pPr>
            <a:r>
              <a:rPr lang="zh-CN" altLang="en-US" sz="2800" dirty="0">
                <a:latin typeface="楷体_GB2312" pitchFamily="49" charset="-122"/>
                <a:ea typeface="楷体_GB2312" pitchFamily="49" charset="-122"/>
              </a:rPr>
              <a:t>其中，                   称为</a:t>
            </a:r>
            <a:r>
              <a:rPr lang="en-US" altLang="zh-CN" sz="2800" dirty="0">
                <a:latin typeface="Times New Roman" panose="02020603050405020304" pitchFamily="18" charset="0"/>
                <a:ea typeface="楷体_GB2312" pitchFamily="49" charset="-122"/>
              </a:rPr>
              <a:t>Lagrange</a:t>
            </a:r>
            <a:r>
              <a:rPr lang="zh-CN" altLang="en-US" sz="2800" dirty="0">
                <a:latin typeface="楷体_GB2312" pitchFamily="49" charset="-122"/>
                <a:ea typeface="楷体_GB2312" pitchFamily="49" charset="-122"/>
              </a:rPr>
              <a:t>乘子。</a:t>
            </a:r>
          </a:p>
        </p:txBody>
      </p:sp>
      <p:graphicFrame>
        <p:nvGraphicFramePr>
          <p:cNvPr id="10" name="内容占位符 126982"/>
          <p:cNvGraphicFramePr>
            <a:graphicFrameLocks/>
          </p:cNvGraphicFramePr>
          <p:nvPr>
            <p:extLst>
              <p:ext uri="{D42A27DB-BD31-4B8C-83A1-F6EECF244321}">
                <p14:modId xmlns:p14="http://schemas.microsoft.com/office/powerpoint/2010/main" val="1056453084"/>
              </p:ext>
            </p:extLst>
          </p:nvPr>
        </p:nvGraphicFramePr>
        <p:xfrm>
          <a:off x="1784872" y="4348953"/>
          <a:ext cx="3255415" cy="549056"/>
        </p:xfrm>
        <a:graphic>
          <a:graphicData uri="http://schemas.openxmlformats.org/presentationml/2006/ole">
            <mc:AlternateContent xmlns:mc="http://schemas.openxmlformats.org/markup-compatibility/2006">
              <mc:Choice xmlns:v="urn:schemas-microsoft-com:vml" Requires="v">
                <p:oleObj spid="_x0000_s2087" r:id="rId7" imgW="1574434" imgH="241512" progId="Equation.3">
                  <p:embed/>
                </p:oleObj>
              </mc:Choice>
              <mc:Fallback>
                <p:oleObj r:id="rId7" imgW="1574434" imgH="241512" progId="Equation.3">
                  <p:embed/>
                  <p:pic>
                    <p:nvPicPr>
                      <p:cNvPr id="10" name="内容占位符 12698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4872" y="4348953"/>
                        <a:ext cx="3255415" cy="549056"/>
                      </a:xfrm>
                      <a:prstGeom prst="rect">
                        <a:avLst/>
                      </a:prstGeom>
                      <a:solidFill>
                        <a:srgbClr val="FFFFFF"/>
                      </a:solidFill>
                      <a:ln>
                        <a:noFill/>
                      </a:ln>
                    </p:spPr>
                  </p:pic>
                </p:oleObj>
              </mc:Fallback>
            </mc:AlternateContent>
          </a:graphicData>
        </a:graphic>
      </p:graphicFrame>
      <p:sp>
        <p:nvSpPr>
          <p:cNvPr id="11" name="矩形 126981"/>
          <p:cNvSpPr>
            <a:spLocks noChangeArrowheads="1"/>
          </p:cNvSpPr>
          <p:nvPr/>
        </p:nvSpPr>
        <p:spPr bwMode="auto">
          <a:xfrm>
            <a:off x="8795770" y="3141588"/>
            <a:ext cx="1082348" cy="47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nSpc>
                <a:spcPct val="88000"/>
              </a:lnSpc>
            </a:pPr>
            <a:r>
              <a:rPr lang="zh-CN" altLang="en-US" sz="2800" dirty="0" smtClean="0">
                <a:latin typeface="楷体_GB2312" pitchFamily="49" charset="-122"/>
                <a:ea typeface="楷体_GB2312" pitchFamily="49" charset="-122"/>
              </a:rPr>
              <a:t>（</a:t>
            </a:r>
            <a:r>
              <a:rPr lang="en-US" altLang="zh-CN" sz="2800" dirty="0" smtClean="0">
                <a:latin typeface="楷体_GB2312" pitchFamily="49" charset="-122"/>
                <a:ea typeface="楷体_GB2312" pitchFamily="49" charset="-122"/>
              </a:rPr>
              <a:t>2</a:t>
            </a:r>
            <a:r>
              <a:rPr lang="zh-CN" altLang="en-US" sz="2800" dirty="0" smtClean="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graphicFrame>
        <p:nvGraphicFramePr>
          <p:cNvPr id="12" name="内容占位符 122895"/>
          <p:cNvGraphicFramePr>
            <a:graphicFrameLocks/>
          </p:cNvGraphicFramePr>
          <p:nvPr>
            <p:extLst>
              <p:ext uri="{D42A27DB-BD31-4B8C-83A1-F6EECF244321}">
                <p14:modId xmlns:p14="http://schemas.microsoft.com/office/powerpoint/2010/main" val="3468274129"/>
              </p:ext>
            </p:extLst>
          </p:nvPr>
        </p:nvGraphicFramePr>
        <p:xfrm>
          <a:off x="1569967" y="5329815"/>
          <a:ext cx="1973262" cy="1103364"/>
        </p:xfrm>
        <a:graphic>
          <a:graphicData uri="http://schemas.openxmlformats.org/presentationml/2006/ole">
            <mc:AlternateContent xmlns:mc="http://schemas.openxmlformats.org/markup-compatibility/2006">
              <mc:Choice xmlns:v="urn:schemas-microsoft-com:vml" Requires="v">
                <p:oleObj spid="_x0000_s2088" r:id="rId9" imgW="927820" imgH="432304" progId="Equation.3">
                  <p:embed/>
                </p:oleObj>
              </mc:Choice>
              <mc:Fallback>
                <p:oleObj r:id="rId9" imgW="927820" imgH="432304" progId="Equation.3">
                  <p:embed/>
                  <p:pic>
                    <p:nvPicPr>
                      <p:cNvPr id="21508" name="内容占位符 12289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9967" y="5329815"/>
                        <a:ext cx="1973262" cy="1103364"/>
                      </a:xfrm>
                      <a:prstGeom prst="rect">
                        <a:avLst/>
                      </a:prstGeom>
                      <a:solidFill>
                        <a:srgbClr val="FFFFFF"/>
                      </a:solidFill>
                      <a:ln>
                        <a:noFill/>
                      </a:ln>
                      <a:extLst/>
                    </p:spPr>
                  </p:pic>
                </p:oleObj>
              </mc:Fallback>
            </mc:AlternateContent>
          </a:graphicData>
        </a:graphic>
      </p:graphicFrame>
      <p:graphicFrame>
        <p:nvGraphicFramePr>
          <p:cNvPr id="13" name="内容占位符 122897"/>
          <p:cNvGraphicFramePr>
            <a:graphicFrameLocks/>
          </p:cNvGraphicFramePr>
          <p:nvPr>
            <p:extLst>
              <p:ext uri="{D42A27DB-BD31-4B8C-83A1-F6EECF244321}">
                <p14:modId xmlns:p14="http://schemas.microsoft.com/office/powerpoint/2010/main" val="264249854"/>
              </p:ext>
            </p:extLst>
          </p:nvPr>
        </p:nvGraphicFramePr>
        <p:xfrm>
          <a:off x="4597329" y="5442527"/>
          <a:ext cx="3592513" cy="927100"/>
        </p:xfrm>
        <a:graphic>
          <a:graphicData uri="http://schemas.openxmlformats.org/presentationml/2006/ole">
            <mc:AlternateContent xmlns:mc="http://schemas.openxmlformats.org/markup-compatibility/2006">
              <mc:Choice xmlns:v="urn:schemas-microsoft-com:vml" Requires="v">
                <p:oleObj spid="_x0000_s2089" r:id="rId11" imgW="1968817" imgH="508317" progId="Equation.3">
                  <p:embed/>
                </p:oleObj>
              </mc:Choice>
              <mc:Fallback>
                <p:oleObj r:id="rId11" imgW="1968817" imgH="508317" progId="Equation.3">
                  <p:embed/>
                  <p:pic>
                    <p:nvPicPr>
                      <p:cNvPr id="21513" name="内容占位符 12289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7329" y="5442527"/>
                        <a:ext cx="3592513" cy="927100"/>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22128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53603"/>
          <p:cNvSpPr>
            <a:spLocks noGrp="1" noChangeArrowheads="1"/>
          </p:cNvSpPr>
          <p:nvPr>
            <p:ph type="title"/>
          </p:nvPr>
        </p:nvSpPr>
        <p:spPr bwMode="auto">
          <a:xfrm>
            <a:off x="2063750" y="260351"/>
            <a:ext cx="6445250" cy="557459"/>
          </a:xfrm>
          <a:solidFill>
            <a:srgbClr val="FFFFFF"/>
          </a:solidFill>
          <a:effectLst>
            <a:outerShdw dist="35921" dir="2700000" algn="ctr" rotWithShape="0">
              <a:srgbClr val="D6D6BA"/>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07950" tIns="42862" rIns="107950" bIns="42862" numCol="1" rtlCol="0" anchor="t" anchorCtr="0" compatLnSpc="1">
            <a:prstTxWarp prst="textNoShape">
              <a:avLst/>
            </a:prstTxWarp>
            <a:spAutoFit/>
          </a:bodyPr>
          <a:lstStyle/>
          <a:p>
            <a:pPr defTabSz="1722438" eaLnBrk="0" hangingPunct="0"/>
            <a:r>
              <a:rPr lang="zh-CN" altLang="en-US" sz="3400" dirty="0">
                <a:solidFill>
                  <a:schemeClr val="bg2"/>
                </a:solidFill>
                <a:latin typeface="黑体" panose="02010609060101010101" pitchFamily="49" charset="-122"/>
                <a:ea typeface="黑体" panose="02010609060101010101" pitchFamily="49" charset="-122"/>
              </a:rPr>
              <a:t>线性可分的支持向量</a:t>
            </a:r>
            <a:r>
              <a:rPr lang="en-US" altLang="zh-CN" sz="3400" dirty="0">
                <a:solidFill>
                  <a:schemeClr val="bg2"/>
                </a:solidFill>
                <a:latin typeface="黑体" panose="02010609060101010101" pitchFamily="49" charset="-122"/>
                <a:ea typeface="黑体" panose="02010609060101010101" pitchFamily="49" charset="-122"/>
              </a:rPr>
              <a:t>(</a:t>
            </a:r>
            <a:r>
              <a:rPr lang="zh-CN" altLang="en-US" sz="3400" dirty="0">
                <a:solidFill>
                  <a:schemeClr val="bg2"/>
                </a:solidFill>
                <a:latin typeface="黑体" panose="02010609060101010101" pitchFamily="49" charset="-122"/>
                <a:ea typeface="黑体" panose="02010609060101010101" pitchFamily="49" charset="-122"/>
              </a:rPr>
              <a:t>分类</a:t>
            </a:r>
            <a:r>
              <a:rPr lang="en-US" altLang="zh-CN" sz="3400" dirty="0">
                <a:solidFill>
                  <a:schemeClr val="bg2"/>
                </a:solidFill>
                <a:latin typeface="黑体" panose="02010609060101010101" pitchFamily="49" charset="-122"/>
                <a:ea typeface="黑体" panose="02010609060101010101" pitchFamily="49" charset="-122"/>
              </a:rPr>
              <a:t>)</a:t>
            </a:r>
            <a:r>
              <a:rPr lang="zh-CN" altLang="en-US" sz="3400" dirty="0">
                <a:solidFill>
                  <a:schemeClr val="bg2"/>
                </a:solidFill>
                <a:latin typeface="黑体" panose="02010609060101010101" pitchFamily="49" charset="-122"/>
                <a:ea typeface="黑体" panose="02010609060101010101" pitchFamily="49" charset="-122"/>
              </a:rPr>
              <a:t>机</a:t>
            </a:r>
          </a:p>
        </p:txBody>
      </p:sp>
      <p:graphicFrame>
        <p:nvGraphicFramePr>
          <p:cNvPr id="23554" name="内容占位符 153612"/>
          <p:cNvGraphicFramePr>
            <a:graphicFrameLocks noGrp="1"/>
          </p:cNvGraphicFramePr>
          <p:nvPr>
            <p:ph sz="half" idx="1"/>
            <p:extLst/>
          </p:nvPr>
        </p:nvGraphicFramePr>
        <p:xfrm>
          <a:off x="2192338" y="4014788"/>
          <a:ext cx="1676400" cy="241300"/>
        </p:xfrm>
        <a:graphic>
          <a:graphicData uri="http://schemas.openxmlformats.org/presentationml/2006/ole">
            <mc:AlternateContent xmlns:mc="http://schemas.openxmlformats.org/markup-compatibility/2006">
              <mc:Choice xmlns:v="urn:schemas-microsoft-com:vml" Requires="v">
                <p:oleObj spid="_x0000_s3088" r:id="rId4" imgW="1675990" imgH="241512" progId="Equation.3">
                  <p:embed/>
                </p:oleObj>
              </mc:Choice>
              <mc:Fallback>
                <p:oleObj r:id="rId4" imgW="1675990" imgH="241512" progId="Equation.3">
                  <p:embed/>
                  <p:pic>
                    <p:nvPicPr>
                      <p:cNvPr id="23554" name="内容占位符 1536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338" y="4014788"/>
                        <a:ext cx="1676400" cy="241300"/>
                      </a:xfrm>
                      <a:prstGeom prst="rect">
                        <a:avLst/>
                      </a:prstGeom>
                      <a:solidFill>
                        <a:srgbClr val="FFFFFF"/>
                      </a:solidFill>
                      <a:ln>
                        <a:noFill/>
                      </a:ln>
                      <a:extLst/>
                    </p:spPr>
                  </p:pic>
                </p:oleObj>
              </mc:Fallback>
            </mc:AlternateContent>
          </a:graphicData>
        </a:graphic>
      </p:graphicFrame>
      <p:graphicFrame>
        <p:nvGraphicFramePr>
          <p:cNvPr id="23593" name="内容占位符 153654"/>
          <p:cNvGraphicFramePr>
            <a:graphicFrameLocks noGrp="1"/>
          </p:cNvGraphicFramePr>
          <p:nvPr>
            <p:ph sz="half" idx="2"/>
            <p:extLst/>
          </p:nvPr>
        </p:nvGraphicFramePr>
        <p:xfrm>
          <a:off x="2927350" y="1603375"/>
          <a:ext cx="4105275" cy="960438"/>
        </p:xfrm>
        <a:graphic>
          <a:graphicData uri="http://schemas.openxmlformats.org/presentationml/2006/ole">
            <mc:AlternateContent xmlns:mc="http://schemas.openxmlformats.org/markup-compatibility/2006">
              <mc:Choice xmlns:v="urn:schemas-microsoft-com:vml" Requires="v">
                <p:oleObj spid="_x0000_s3089" r:id="rId6" imgW="1956117" imgH="457517" progId="Equation.3">
                  <p:embed/>
                </p:oleObj>
              </mc:Choice>
              <mc:Fallback>
                <p:oleObj r:id="rId6" imgW="1956117" imgH="457517" progId="Equation.3">
                  <p:embed/>
                  <p:pic>
                    <p:nvPicPr>
                      <p:cNvPr id="23593" name="内容占位符 15365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350" y="1603375"/>
                        <a:ext cx="4105275" cy="960438"/>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5" name="矩形 153607"/>
          <p:cNvSpPr>
            <a:spLocks noChangeArrowheads="1"/>
          </p:cNvSpPr>
          <p:nvPr/>
        </p:nvSpPr>
        <p:spPr bwMode="auto">
          <a:xfrm>
            <a:off x="1598612" y="2836864"/>
            <a:ext cx="8097838"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defTabSz="762000">
              <a:defRPr sz="2800" b="1">
                <a:solidFill>
                  <a:schemeClr val="tx1"/>
                </a:solidFill>
                <a:latin typeface="Times New Roman" panose="02020603050405020304" pitchFamily="18" charset="0"/>
                <a:ea typeface="宋体" panose="02010600030101010101" pitchFamily="2" charset="-122"/>
              </a:defRPr>
            </a:lvl2pPr>
            <a:lvl3pPr defTabSz="762000">
              <a:defRPr sz="2800" b="1">
                <a:solidFill>
                  <a:schemeClr val="tx1"/>
                </a:solidFill>
                <a:latin typeface="Times New Roman" panose="02020603050405020304" pitchFamily="18" charset="0"/>
                <a:ea typeface="宋体" panose="02010600030101010101" pitchFamily="2" charset="-122"/>
              </a:defRPr>
            </a:lvl3pPr>
            <a:lvl4pPr defTabSz="762000">
              <a:defRPr sz="2800" b="1">
                <a:solidFill>
                  <a:schemeClr val="tx1"/>
                </a:solidFill>
                <a:latin typeface="Times New Roman" panose="02020603050405020304" pitchFamily="18" charset="0"/>
                <a:ea typeface="宋体" panose="02010600030101010101" pitchFamily="2" charset="-122"/>
              </a:defRPr>
            </a:lvl4pPr>
            <a:lvl5pPr defTabSz="762000">
              <a:defRPr sz="2800" b="1">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CN" dirty="0">
                <a:solidFill>
                  <a:schemeClr val="tx2"/>
                </a:solidFill>
                <a:latin typeface="楷体_GB2312" pitchFamily="49" charset="-122"/>
                <a:ea typeface="楷体_GB2312" pitchFamily="49" charset="-122"/>
              </a:rPr>
              <a:t> </a:t>
            </a:r>
            <a:r>
              <a:rPr lang="zh-CN" altLang="en-US" dirty="0">
                <a:solidFill>
                  <a:schemeClr val="tx2"/>
                </a:solidFill>
                <a:latin typeface="楷体_GB2312" pitchFamily="49" charset="-122"/>
                <a:ea typeface="楷体_GB2312" pitchFamily="49" charset="-122"/>
              </a:rPr>
              <a:t>支持向量：</a:t>
            </a:r>
            <a:r>
              <a:rPr lang="zh-CN" altLang="en-US" dirty="0">
                <a:latin typeface="楷体_GB2312" pitchFamily="49" charset="-122"/>
                <a:ea typeface="楷体_GB2312" pitchFamily="49" charset="-122"/>
              </a:rPr>
              <a:t>称训练集</a:t>
            </a:r>
            <a:r>
              <a:rPr lang="en-US" altLang="zh-CN" dirty="0">
                <a:ea typeface="楷体_GB2312" pitchFamily="49" charset="-122"/>
              </a:rPr>
              <a:t>D</a:t>
            </a:r>
            <a:r>
              <a:rPr lang="zh-CN" altLang="en-US" dirty="0">
                <a:latin typeface="楷体_GB2312" pitchFamily="49" charset="-122"/>
                <a:ea typeface="楷体_GB2312" pitchFamily="49" charset="-122"/>
              </a:rPr>
              <a:t>中的样本</a:t>
            </a:r>
            <a:r>
              <a:rPr lang="en-US" altLang="zh-CN" dirty="0">
                <a:ea typeface="楷体_GB2312" pitchFamily="49" charset="-122"/>
              </a:rPr>
              <a:t>x</a:t>
            </a:r>
            <a:r>
              <a:rPr lang="en-US" altLang="zh-CN" baseline="-25000" dirty="0">
                <a:ea typeface="楷体_GB2312" pitchFamily="49" charset="-122"/>
              </a:rPr>
              <a:t>i</a:t>
            </a:r>
            <a:r>
              <a:rPr lang="zh-CN" altLang="en-US" dirty="0">
                <a:latin typeface="楷体_GB2312" pitchFamily="49" charset="-122"/>
                <a:ea typeface="楷体_GB2312" pitchFamily="49" charset="-122"/>
              </a:rPr>
              <a:t>为支持向量，如</a:t>
            </a:r>
          </a:p>
          <a:p>
            <a:pPr eaLnBrk="0" hangingPunct="0">
              <a:lnSpc>
                <a:spcPct val="90000"/>
              </a:lnSpc>
            </a:pPr>
            <a:r>
              <a:rPr lang="zh-CN" altLang="en-US" dirty="0">
                <a:latin typeface="楷体_GB2312" pitchFamily="49" charset="-122"/>
                <a:ea typeface="楷体_GB2312" pitchFamily="49" charset="-122"/>
              </a:rPr>
              <a:t>          果它对应的</a:t>
            </a:r>
            <a:r>
              <a:rPr lang="en-US" altLang="zh-CN" dirty="0">
                <a:ea typeface="楷体_GB2312" pitchFamily="49" charset="-122"/>
                <a:sym typeface="Symbol" panose="05050102010706020507" pitchFamily="18" charset="2"/>
              </a:rPr>
              <a:t></a:t>
            </a:r>
            <a:r>
              <a:rPr lang="en-US" altLang="zh-CN" baseline="-25000" dirty="0" err="1">
                <a:ea typeface="楷体_GB2312" pitchFamily="49" charset="-122"/>
                <a:sym typeface="Symbol" panose="05050102010706020507" pitchFamily="18" charset="2"/>
              </a:rPr>
              <a:t>i</a:t>
            </a:r>
            <a:r>
              <a:rPr lang="en-US" altLang="zh-CN" dirty="0">
                <a:ea typeface="楷体_GB2312" pitchFamily="49" charset="-122"/>
                <a:sym typeface="Symbol" panose="05050102010706020507" pitchFamily="18" charset="2"/>
              </a:rPr>
              <a:t>*&gt;0</a:t>
            </a:r>
            <a:r>
              <a:rPr lang="zh-CN" altLang="en-US" dirty="0">
                <a:latin typeface="楷体_GB2312" pitchFamily="49" charset="-122"/>
                <a:ea typeface="楷体_GB2312" pitchFamily="49" charset="-122"/>
                <a:sym typeface="Symbol" panose="05050102010706020507" pitchFamily="18" charset="2"/>
              </a:rPr>
              <a:t>。</a:t>
            </a:r>
            <a:endParaRPr lang="zh-CN" altLang="en-US" dirty="0">
              <a:latin typeface="楷体_GB2312" pitchFamily="49" charset="-122"/>
              <a:ea typeface="楷体_GB2312" pitchFamily="49" charset="-122"/>
            </a:endParaRPr>
          </a:p>
        </p:txBody>
      </p:sp>
      <p:sp>
        <p:nvSpPr>
          <p:cNvPr id="23556" name="矩形 153611"/>
          <p:cNvSpPr>
            <a:spLocks noChangeArrowheads="1"/>
          </p:cNvSpPr>
          <p:nvPr/>
        </p:nvSpPr>
        <p:spPr bwMode="auto">
          <a:xfrm>
            <a:off x="1703389" y="4437063"/>
            <a:ext cx="6109365" cy="47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nSpc>
                <a:spcPct val="88000"/>
              </a:lnSpc>
            </a:pPr>
            <a:r>
              <a:rPr lang="en-US" altLang="zh-CN" sz="2800">
                <a:latin typeface="楷体_GB2312" pitchFamily="49" charset="-122"/>
                <a:ea typeface="楷体_GB2312" pitchFamily="49" charset="-122"/>
              </a:rPr>
              <a:t>  </a:t>
            </a:r>
            <a:r>
              <a:rPr lang="zh-CN" altLang="en-US" sz="2800">
                <a:latin typeface="楷体_GB2312" pitchFamily="49" charset="-122"/>
                <a:ea typeface="楷体_GB2312" pitchFamily="49" charset="-122"/>
              </a:rPr>
              <a:t>根据原始最优化问题的</a:t>
            </a:r>
            <a:r>
              <a:rPr lang="en-US" altLang="zh-CN" sz="2800">
                <a:latin typeface="楷体_GB2312" pitchFamily="49" charset="-122"/>
                <a:ea typeface="楷体_GB2312" pitchFamily="49" charset="-122"/>
              </a:rPr>
              <a:t>KKT</a:t>
            </a:r>
            <a:r>
              <a:rPr lang="zh-CN" altLang="en-US" sz="2800">
                <a:latin typeface="楷体_GB2312" pitchFamily="49" charset="-122"/>
                <a:ea typeface="楷体_GB2312" pitchFamily="49" charset="-122"/>
              </a:rPr>
              <a:t>条件，有</a:t>
            </a:r>
          </a:p>
        </p:txBody>
      </p:sp>
      <p:sp>
        <p:nvSpPr>
          <p:cNvPr id="23557" name="矩形 153618"/>
          <p:cNvSpPr>
            <a:spLocks noChangeArrowheads="1"/>
          </p:cNvSpPr>
          <p:nvPr/>
        </p:nvSpPr>
        <p:spPr bwMode="auto">
          <a:xfrm>
            <a:off x="1774826" y="5976938"/>
            <a:ext cx="60102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sz="2800" b="1">
                <a:solidFill>
                  <a:schemeClr val="tx1"/>
                </a:solidFill>
                <a:latin typeface="Times New Roman" panose="02020603050405020304" pitchFamily="18" charset="0"/>
                <a:ea typeface="宋体" panose="02010600030101010101" pitchFamily="2" charset="-122"/>
              </a:defRPr>
            </a:lvl1pPr>
            <a:lvl2pPr defTabSz="762000">
              <a:defRPr sz="2800" b="1">
                <a:solidFill>
                  <a:schemeClr val="tx1"/>
                </a:solidFill>
                <a:latin typeface="Times New Roman" panose="02020603050405020304" pitchFamily="18" charset="0"/>
                <a:ea typeface="宋体" panose="02010600030101010101" pitchFamily="2" charset="-122"/>
              </a:defRPr>
            </a:lvl2pPr>
            <a:lvl3pPr defTabSz="762000">
              <a:defRPr sz="2800" b="1">
                <a:solidFill>
                  <a:schemeClr val="tx1"/>
                </a:solidFill>
                <a:latin typeface="Times New Roman" panose="02020603050405020304" pitchFamily="18" charset="0"/>
                <a:ea typeface="宋体" panose="02010600030101010101" pitchFamily="2" charset="-122"/>
              </a:defRPr>
            </a:lvl3pPr>
            <a:lvl4pPr defTabSz="762000">
              <a:defRPr sz="2800" b="1">
                <a:solidFill>
                  <a:schemeClr val="tx1"/>
                </a:solidFill>
                <a:latin typeface="Times New Roman" panose="02020603050405020304" pitchFamily="18" charset="0"/>
                <a:ea typeface="宋体" panose="02010600030101010101" pitchFamily="2" charset="-122"/>
              </a:defRPr>
            </a:lvl4pPr>
            <a:lvl5pPr defTabSz="762000">
              <a:defRPr sz="2800" b="1">
                <a:solidFill>
                  <a:schemeClr val="tx1"/>
                </a:solidFill>
                <a:latin typeface="Times New Roman" panose="02020603050405020304" pitchFamily="18" charset="0"/>
                <a:ea typeface="宋体" panose="02010600030101010101" pitchFamily="2" charset="-122"/>
              </a:defRPr>
            </a:lvl5pPr>
            <a:lvl6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6pPr>
            <a:lvl7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7pPr>
            <a:lvl8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8pPr>
            <a:lvl9pPr defTabSz="762000"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CN">
                <a:latin typeface="楷体_GB2312" pitchFamily="49" charset="-122"/>
                <a:ea typeface="楷体_GB2312" pitchFamily="49" charset="-122"/>
              </a:rPr>
              <a:t> </a:t>
            </a:r>
            <a:r>
              <a:rPr lang="zh-CN" altLang="en-US">
                <a:latin typeface="楷体_GB2312" pitchFamily="49" charset="-122"/>
                <a:ea typeface="楷体_GB2312" pitchFamily="49" charset="-122"/>
              </a:rPr>
              <a:t>于是，支持向量正好在间隔边界上</a:t>
            </a:r>
          </a:p>
        </p:txBody>
      </p:sp>
      <p:sp>
        <p:nvSpPr>
          <p:cNvPr id="23592" name="矩形 153653"/>
          <p:cNvSpPr>
            <a:spLocks noChangeArrowheads="1"/>
          </p:cNvSpPr>
          <p:nvPr/>
        </p:nvSpPr>
        <p:spPr bwMode="auto">
          <a:xfrm>
            <a:off x="1774825" y="1079500"/>
            <a:ext cx="5032147" cy="47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nSpc>
                <a:spcPct val="88000"/>
              </a:lnSpc>
            </a:pPr>
            <a:r>
              <a:rPr lang="en-US" altLang="zh-CN" sz="2800">
                <a:latin typeface="楷体_GB2312" pitchFamily="49" charset="-122"/>
                <a:ea typeface="楷体_GB2312" pitchFamily="49" charset="-122"/>
              </a:rPr>
              <a:t> </a:t>
            </a:r>
            <a:r>
              <a:rPr lang="zh-CN" altLang="en-US" sz="2800">
                <a:latin typeface="楷体_GB2312" pitchFamily="49" charset="-122"/>
                <a:ea typeface="楷体_GB2312" pitchFamily="49" charset="-122"/>
              </a:rPr>
              <a:t>于是，得到如下的决策函数：</a:t>
            </a:r>
          </a:p>
        </p:txBody>
      </p:sp>
      <p:pic>
        <p:nvPicPr>
          <p:cNvPr id="2" name="图片 1"/>
          <p:cNvPicPr>
            <a:picLocks noChangeAspect="1"/>
          </p:cNvPicPr>
          <p:nvPr/>
        </p:nvPicPr>
        <p:blipFill>
          <a:blip r:embed="rId8"/>
          <a:stretch>
            <a:fillRect/>
          </a:stretch>
        </p:blipFill>
        <p:spPr>
          <a:xfrm>
            <a:off x="8136864" y="3526662"/>
            <a:ext cx="3534043" cy="2947827"/>
          </a:xfrm>
          <a:prstGeom prst="rect">
            <a:avLst/>
          </a:prstGeom>
        </p:spPr>
      </p:pic>
    </p:spTree>
    <p:extLst>
      <p:ext uri="{BB962C8B-B14F-4D97-AF65-F5344CB8AC3E}">
        <p14:creationId xmlns:p14="http://schemas.microsoft.com/office/powerpoint/2010/main" val="7457113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K-means</a:t>
            </a:r>
            <a:endParaRPr lang="zh-CN" altLang="en-US" dirty="0"/>
          </a:p>
        </p:txBody>
      </p:sp>
      <p:sp>
        <p:nvSpPr>
          <p:cNvPr id="6" name="副标题 5"/>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28983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880706" y="856774"/>
            <a:ext cx="6815137"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dirty="0" smtClean="0"/>
          </a:p>
        </p:txBody>
      </p:sp>
      <p:sp>
        <p:nvSpPr>
          <p:cNvPr id="66563" name="AutoShape 3"/>
          <p:cNvSpPr>
            <a:spLocks noChangeArrowheads="1"/>
          </p:cNvSpPr>
          <p:nvPr/>
        </p:nvSpPr>
        <p:spPr bwMode="auto">
          <a:xfrm>
            <a:off x="4428643" y="51665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64" name="AutoShape 4"/>
          <p:cNvSpPr>
            <a:spLocks noChangeArrowheads="1"/>
          </p:cNvSpPr>
          <p:nvPr/>
        </p:nvSpPr>
        <p:spPr bwMode="auto">
          <a:xfrm>
            <a:off x="4581043" y="5395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65" name="AutoShape 5"/>
          <p:cNvSpPr>
            <a:spLocks noChangeArrowheads="1"/>
          </p:cNvSpPr>
          <p:nvPr/>
        </p:nvSpPr>
        <p:spPr bwMode="auto">
          <a:xfrm>
            <a:off x="4352443" y="5623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66" name="AutoShape 6"/>
          <p:cNvSpPr>
            <a:spLocks noChangeArrowheads="1"/>
          </p:cNvSpPr>
          <p:nvPr/>
        </p:nvSpPr>
        <p:spPr bwMode="auto">
          <a:xfrm>
            <a:off x="4123843" y="49379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67" name="AutoShape 7"/>
          <p:cNvSpPr>
            <a:spLocks noChangeArrowheads="1"/>
          </p:cNvSpPr>
          <p:nvPr/>
        </p:nvSpPr>
        <p:spPr bwMode="auto">
          <a:xfrm>
            <a:off x="4123843" y="2575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68" name="AutoShape 8"/>
          <p:cNvSpPr>
            <a:spLocks noChangeArrowheads="1"/>
          </p:cNvSpPr>
          <p:nvPr/>
        </p:nvSpPr>
        <p:spPr bwMode="auto">
          <a:xfrm>
            <a:off x="4123843" y="4099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69" name="AutoShape 9"/>
          <p:cNvSpPr>
            <a:spLocks noChangeArrowheads="1"/>
          </p:cNvSpPr>
          <p:nvPr/>
        </p:nvSpPr>
        <p:spPr bwMode="auto">
          <a:xfrm>
            <a:off x="4123843" y="5623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0" name="AutoShape 10"/>
          <p:cNvSpPr>
            <a:spLocks noChangeArrowheads="1"/>
          </p:cNvSpPr>
          <p:nvPr/>
        </p:nvSpPr>
        <p:spPr bwMode="auto">
          <a:xfrm>
            <a:off x="3666643" y="4633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1" name="AutoShape 11"/>
          <p:cNvSpPr>
            <a:spLocks noChangeArrowheads="1"/>
          </p:cNvSpPr>
          <p:nvPr/>
        </p:nvSpPr>
        <p:spPr bwMode="auto">
          <a:xfrm>
            <a:off x="5800243" y="43283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2" name="AutoShape 12"/>
          <p:cNvSpPr>
            <a:spLocks noChangeArrowheads="1"/>
          </p:cNvSpPr>
          <p:nvPr/>
        </p:nvSpPr>
        <p:spPr bwMode="auto">
          <a:xfrm>
            <a:off x="7933843" y="2347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3" name="AutoShape 13"/>
          <p:cNvSpPr>
            <a:spLocks noChangeArrowheads="1"/>
          </p:cNvSpPr>
          <p:nvPr/>
        </p:nvSpPr>
        <p:spPr bwMode="auto">
          <a:xfrm>
            <a:off x="8391043" y="24233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4" name="AutoShape 14"/>
          <p:cNvSpPr>
            <a:spLocks noChangeArrowheads="1"/>
          </p:cNvSpPr>
          <p:nvPr/>
        </p:nvSpPr>
        <p:spPr bwMode="auto">
          <a:xfrm>
            <a:off x="8238643" y="2575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5" name="AutoShape 15"/>
          <p:cNvSpPr>
            <a:spLocks noChangeArrowheads="1"/>
          </p:cNvSpPr>
          <p:nvPr/>
        </p:nvSpPr>
        <p:spPr bwMode="auto">
          <a:xfrm>
            <a:off x="8086243" y="2728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6" name="AutoShape 16"/>
          <p:cNvSpPr>
            <a:spLocks noChangeArrowheads="1"/>
          </p:cNvSpPr>
          <p:nvPr/>
        </p:nvSpPr>
        <p:spPr bwMode="auto">
          <a:xfrm>
            <a:off x="8391043" y="28805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7" name="AutoShape 17"/>
          <p:cNvSpPr>
            <a:spLocks noChangeArrowheads="1"/>
          </p:cNvSpPr>
          <p:nvPr/>
        </p:nvSpPr>
        <p:spPr bwMode="auto">
          <a:xfrm>
            <a:off x="8695843" y="32615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8" name="AutoShape 18"/>
          <p:cNvSpPr>
            <a:spLocks noChangeArrowheads="1"/>
          </p:cNvSpPr>
          <p:nvPr/>
        </p:nvSpPr>
        <p:spPr bwMode="auto">
          <a:xfrm>
            <a:off x="6943243" y="2347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79" name="AutoShape 19"/>
          <p:cNvSpPr>
            <a:spLocks noChangeArrowheads="1"/>
          </p:cNvSpPr>
          <p:nvPr/>
        </p:nvSpPr>
        <p:spPr bwMode="auto">
          <a:xfrm>
            <a:off x="7248043" y="37949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0" name="AutoShape 20"/>
          <p:cNvSpPr>
            <a:spLocks noChangeArrowheads="1"/>
          </p:cNvSpPr>
          <p:nvPr/>
        </p:nvSpPr>
        <p:spPr bwMode="auto">
          <a:xfrm>
            <a:off x="7248043" y="53189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1" name="AutoShape 21"/>
          <p:cNvSpPr>
            <a:spLocks noChangeArrowheads="1"/>
          </p:cNvSpPr>
          <p:nvPr/>
        </p:nvSpPr>
        <p:spPr bwMode="auto">
          <a:xfrm>
            <a:off x="7629043" y="5623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2" name="AutoShape 22"/>
          <p:cNvSpPr>
            <a:spLocks noChangeArrowheads="1"/>
          </p:cNvSpPr>
          <p:nvPr/>
        </p:nvSpPr>
        <p:spPr bwMode="auto">
          <a:xfrm>
            <a:off x="8010043" y="48617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3" name="AutoShape 23"/>
          <p:cNvSpPr>
            <a:spLocks noChangeArrowheads="1"/>
          </p:cNvSpPr>
          <p:nvPr/>
        </p:nvSpPr>
        <p:spPr bwMode="auto">
          <a:xfrm>
            <a:off x="7171843" y="4252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4" name="AutoShape 24"/>
          <p:cNvSpPr>
            <a:spLocks noChangeArrowheads="1"/>
          </p:cNvSpPr>
          <p:nvPr/>
        </p:nvSpPr>
        <p:spPr bwMode="auto">
          <a:xfrm>
            <a:off x="6409843" y="47093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5" name="AutoShape 25"/>
          <p:cNvSpPr>
            <a:spLocks noChangeArrowheads="1"/>
          </p:cNvSpPr>
          <p:nvPr/>
        </p:nvSpPr>
        <p:spPr bwMode="auto">
          <a:xfrm>
            <a:off x="8391043" y="51665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6" name="AutoShape 26"/>
          <p:cNvSpPr>
            <a:spLocks noChangeArrowheads="1"/>
          </p:cNvSpPr>
          <p:nvPr/>
        </p:nvSpPr>
        <p:spPr bwMode="auto">
          <a:xfrm>
            <a:off x="8238643" y="55475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7" name="AutoShape 27"/>
          <p:cNvSpPr>
            <a:spLocks noChangeArrowheads="1"/>
          </p:cNvSpPr>
          <p:nvPr/>
        </p:nvSpPr>
        <p:spPr bwMode="auto">
          <a:xfrm>
            <a:off x="8086243" y="45569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8" name="AutoShape 28"/>
          <p:cNvSpPr>
            <a:spLocks noChangeArrowheads="1"/>
          </p:cNvSpPr>
          <p:nvPr/>
        </p:nvSpPr>
        <p:spPr bwMode="auto">
          <a:xfrm>
            <a:off x="8695843" y="5776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6589" name="AutoShape 29"/>
          <p:cNvSpPr>
            <a:spLocks noChangeArrowheads="1"/>
          </p:cNvSpPr>
          <p:nvPr/>
        </p:nvSpPr>
        <p:spPr bwMode="auto">
          <a:xfrm>
            <a:off x="7857643" y="310911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grpSp>
        <p:nvGrpSpPr>
          <p:cNvPr id="2" name="Group 30"/>
          <p:cNvGrpSpPr>
            <a:grpSpLocks/>
          </p:cNvGrpSpPr>
          <p:nvPr/>
        </p:nvGrpSpPr>
        <p:grpSpPr bwMode="auto">
          <a:xfrm>
            <a:off x="4885843" y="2804319"/>
            <a:ext cx="2743200" cy="3189288"/>
            <a:chOff x="2304" y="1440"/>
            <a:chExt cx="1728" cy="2009"/>
          </a:xfrm>
        </p:grpSpPr>
        <p:grpSp>
          <p:nvGrpSpPr>
            <p:cNvPr id="66598" name="Group 31"/>
            <p:cNvGrpSpPr>
              <a:grpSpLocks/>
            </p:cNvGrpSpPr>
            <p:nvPr/>
          </p:nvGrpSpPr>
          <p:grpSpPr bwMode="auto">
            <a:xfrm>
              <a:off x="2784" y="1440"/>
              <a:ext cx="432" cy="281"/>
              <a:chOff x="192" y="1824"/>
              <a:chExt cx="432" cy="281"/>
            </a:xfrm>
          </p:grpSpPr>
          <p:sp>
            <p:nvSpPr>
              <p:cNvPr id="66605" name="Oval 32"/>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p>
                <a:endParaRPr lang="zh-CN" altLang="en-US">
                  <a:latin typeface="Calibri" pitchFamily="34" charset="0"/>
                </a:endParaRPr>
              </a:p>
            </p:txBody>
          </p:sp>
          <p:sp>
            <p:nvSpPr>
              <p:cNvPr id="66606" name="Text Box 33"/>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66599" name="Group 34"/>
            <p:cNvGrpSpPr>
              <a:grpSpLocks/>
            </p:cNvGrpSpPr>
            <p:nvPr/>
          </p:nvGrpSpPr>
          <p:grpSpPr bwMode="auto">
            <a:xfrm>
              <a:off x="2304" y="2160"/>
              <a:ext cx="432" cy="281"/>
              <a:chOff x="192" y="1824"/>
              <a:chExt cx="432" cy="281"/>
            </a:xfrm>
          </p:grpSpPr>
          <p:sp>
            <p:nvSpPr>
              <p:cNvPr id="66603" name="Oval 35"/>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p>
                <a:endParaRPr lang="zh-CN" altLang="en-US">
                  <a:latin typeface="Calibri" pitchFamily="34" charset="0"/>
                </a:endParaRPr>
              </a:p>
            </p:txBody>
          </p:sp>
          <p:sp>
            <p:nvSpPr>
              <p:cNvPr id="66604" name="Text Box 36"/>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grpSp>
          <p:nvGrpSpPr>
            <p:cNvPr id="66600" name="Group 37"/>
            <p:cNvGrpSpPr>
              <a:grpSpLocks/>
            </p:cNvGrpSpPr>
            <p:nvPr/>
          </p:nvGrpSpPr>
          <p:grpSpPr bwMode="auto">
            <a:xfrm>
              <a:off x="3600" y="3168"/>
              <a:ext cx="432" cy="281"/>
              <a:chOff x="192" y="1824"/>
              <a:chExt cx="432" cy="281"/>
            </a:xfrm>
          </p:grpSpPr>
          <p:sp>
            <p:nvSpPr>
              <p:cNvPr id="66601" name="Oval 38"/>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p>
                <a:endParaRPr lang="zh-CN" altLang="en-US">
                  <a:latin typeface="Calibri" pitchFamily="34" charset="0"/>
                </a:endParaRPr>
              </a:p>
            </p:txBody>
          </p:sp>
          <p:sp>
            <p:nvSpPr>
              <p:cNvPr id="66602" name="Text Box 39"/>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grpSp>
      <p:grpSp>
        <p:nvGrpSpPr>
          <p:cNvPr id="66591" name="Group 40"/>
          <p:cNvGrpSpPr>
            <a:grpSpLocks/>
          </p:cNvGrpSpPr>
          <p:nvPr/>
        </p:nvGrpSpPr>
        <p:grpSpPr bwMode="auto">
          <a:xfrm>
            <a:off x="2903324" y="2103437"/>
            <a:ext cx="6569075" cy="4754563"/>
            <a:chOff x="1094" y="912"/>
            <a:chExt cx="4138" cy="2995"/>
          </a:xfrm>
        </p:grpSpPr>
        <p:grpSp>
          <p:nvGrpSpPr>
            <p:cNvPr id="66593" name="Group 41"/>
            <p:cNvGrpSpPr>
              <a:grpSpLocks/>
            </p:cNvGrpSpPr>
            <p:nvPr/>
          </p:nvGrpSpPr>
          <p:grpSpPr bwMode="auto">
            <a:xfrm>
              <a:off x="1488" y="912"/>
              <a:ext cx="3744" cy="2640"/>
              <a:chOff x="1488" y="912"/>
              <a:chExt cx="3744" cy="2640"/>
            </a:xfrm>
          </p:grpSpPr>
          <p:sp>
            <p:nvSpPr>
              <p:cNvPr id="66596" name="Line 4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66597" name="Line 4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66594" name="Text Box 44"/>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66595" name="Text Box 45"/>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66592" name="Text Box 46"/>
          <p:cNvSpPr txBox="1">
            <a:spLocks noChangeArrowheads="1"/>
          </p:cNvSpPr>
          <p:nvPr/>
        </p:nvSpPr>
        <p:spPr bwMode="auto">
          <a:xfrm>
            <a:off x="1966430" y="4380706"/>
            <a:ext cx="1447800" cy="1200150"/>
          </a:xfrm>
          <a:prstGeom prst="rect">
            <a:avLst/>
          </a:prstGeom>
          <a:noFill/>
          <a:ln w="9525">
            <a:noFill/>
            <a:miter lim="800000"/>
            <a:headEnd type="none" w="sm" len="sm"/>
            <a:tailEnd type="none" w="sm" len="sm"/>
          </a:ln>
        </p:spPr>
        <p:txBody>
          <a:bodyPr>
            <a:spAutoFit/>
          </a:bodyPr>
          <a:lstStyle/>
          <a:p>
            <a:r>
              <a:rPr lang="zh-CN" altLang="en-US" b="1">
                <a:solidFill>
                  <a:srgbClr val="0000FF"/>
                </a:solidFill>
                <a:latin typeface="Calibri" pitchFamily="34" charset="0"/>
                <a:ea typeface="Gulim" pitchFamily="34" charset="-127"/>
              </a:rPr>
              <a:t>（随机地）选择３个初始聚类中心</a:t>
            </a:r>
            <a:r>
              <a:rPr lang="en-US" altLang="zh-CN" b="1">
                <a:solidFill>
                  <a:srgbClr val="0000FF"/>
                </a:solidFill>
                <a:latin typeface="Calibri" pitchFamily="34" charset="0"/>
                <a:ea typeface="Gulim" pitchFamily="34" charset="-127"/>
              </a:rPr>
              <a:t> </a:t>
            </a:r>
          </a:p>
          <a:p>
            <a:endParaRPr lang="zh-CN" altLang="en-US" b="1">
              <a:solidFill>
                <a:srgbClr val="FF0000"/>
              </a:solidFill>
              <a:latin typeface="Calibri" pitchFamily="34" charset="0"/>
              <a:ea typeface="Gulim" pitchFamily="34" charset="-127"/>
            </a:endParaRPr>
          </a:p>
        </p:txBody>
      </p:sp>
    </p:spTree>
    <p:extLst>
      <p:ext uri="{BB962C8B-B14F-4D97-AF65-F5344CB8AC3E}">
        <p14:creationId xmlns:p14="http://schemas.microsoft.com/office/powerpoint/2010/main" val="2867529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273694" y="999161"/>
            <a:ext cx="6886575"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dirty="0" smtClean="0"/>
          </a:p>
        </p:txBody>
      </p:sp>
      <p:grpSp>
        <p:nvGrpSpPr>
          <p:cNvPr id="67587" name="Group 3"/>
          <p:cNvGrpSpPr>
            <a:grpSpLocks/>
          </p:cNvGrpSpPr>
          <p:nvPr/>
        </p:nvGrpSpPr>
        <p:grpSpPr bwMode="auto">
          <a:xfrm>
            <a:off x="5883668" y="3056564"/>
            <a:ext cx="685800" cy="446088"/>
            <a:chOff x="192" y="1824"/>
            <a:chExt cx="432" cy="281"/>
          </a:xfrm>
        </p:grpSpPr>
        <p:sp>
          <p:nvSpPr>
            <p:cNvPr id="67628" name="Oval 4"/>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67629" name="Text Box 5"/>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67588" name="Group 6"/>
          <p:cNvGrpSpPr>
            <a:grpSpLocks/>
          </p:cNvGrpSpPr>
          <p:nvPr/>
        </p:nvGrpSpPr>
        <p:grpSpPr bwMode="auto">
          <a:xfrm>
            <a:off x="5121668" y="4199561"/>
            <a:ext cx="685800" cy="533400"/>
            <a:chOff x="192" y="1824"/>
            <a:chExt cx="432" cy="336"/>
          </a:xfrm>
        </p:grpSpPr>
        <p:sp>
          <p:nvSpPr>
            <p:cNvPr id="67626" name="Oval 7"/>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67627" name="Text Box 8"/>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grpSp>
        <p:nvGrpSpPr>
          <p:cNvPr id="67589" name="Group 9"/>
          <p:cNvGrpSpPr>
            <a:grpSpLocks/>
          </p:cNvGrpSpPr>
          <p:nvPr/>
        </p:nvGrpSpPr>
        <p:grpSpPr bwMode="auto">
          <a:xfrm>
            <a:off x="7179068" y="5799761"/>
            <a:ext cx="685800" cy="533400"/>
            <a:chOff x="192" y="1824"/>
            <a:chExt cx="432" cy="336"/>
          </a:xfrm>
        </p:grpSpPr>
        <p:sp>
          <p:nvSpPr>
            <p:cNvPr id="67624" name="Oval 10"/>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67625" name="Text Box 11"/>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sp>
        <p:nvSpPr>
          <p:cNvPr id="67590" name="AutoShape 12"/>
          <p:cNvSpPr>
            <a:spLocks noChangeArrowheads="1"/>
          </p:cNvSpPr>
          <p:nvPr/>
        </p:nvSpPr>
        <p:spPr bwMode="auto">
          <a:xfrm>
            <a:off x="4664468" y="54187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1" name="AutoShape 13"/>
          <p:cNvSpPr>
            <a:spLocks noChangeArrowheads="1"/>
          </p:cNvSpPr>
          <p:nvPr/>
        </p:nvSpPr>
        <p:spPr bwMode="auto">
          <a:xfrm>
            <a:off x="4816868" y="56473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2" name="AutoShape 14"/>
          <p:cNvSpPr>
            <a:spLocks noChangeArrowheads="1"/>
          </p:cNvSpPr>
          <p:nvPr/>
        </p:nvSpPr>
        <p:spPr bwMode="auto">
          <a:xfrm>
            <a:off x="4588268" y="58759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3" name="AutoShape 15"/>
          <p:cNvSpPr>
            <a:spLocks noChangeArrowheads="1"/>
          </p:cNvSpPr>
          <p:nvPr/>
        </p:nvSpPr>
        <p:spPr bwMode="auto">
          <a:xfrm>
            <a:off x="4359668" y="51901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4" name="AutoShape 16"/>
          <p:cNvSpPr>
            <a:spLocks noChangeArrowheads="1"/>
          </p:cNvSpPr>
          <p:nvPr/>
        </p:nvSpPr>
        <p:spPr bwMode="auto">
          <a:xfrm>
            <a:off x="4359668" y="28279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5" name="AutoShape 17"/>
          <p:cNvSpPr>
            <a:spLocks noChangeArrowheads="1"/>
          </p:cNvSpPr>
          <p:nvPr/>
        </p:nvSpPr>
        <p:spPr bwMode="auto">
          <a:xfrm>
            <a:off x="4359668" y="43519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6" name="AutoShape 18"/>
          <p:cNvSpPr>
            <a:spLocks noChangeArrowheads="1"/>
          </p:cNvSpPr>
          <p:nvPr/>
        </p:nvSpPr>
        <p:spPr bwMode="auto">
          <a:xfrm>
            <a:off x="4359668" y="58759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7" name="AutoShape 19"/>
          <p:cNvSpPr>
            <a:spLocks noChangeArrowheads="1"/>
          </p:cNvSpPr>
          <p:nvPr/>
        </p:nvSpPr>
        <p:spPr bwMode="auto">
          <a:xfrm>
            <a:off x="3902468" y="48853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8" name="AutoShape 20"/>
          <p:cNvSpPr>
            <a:spLocks noChangeArrowheads="1"/>
          </p:cNvSpPr>
          <p:nvPr/>
        </p:nvSpPr>
        <p:spPr bwMode="auto">
          <a:xfrm>
            <a:off x="6036068" y="458056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599" name="AutoShape 21"/>
          <p:cNvSpPr>
            <a:spLocks noChangeArrowheads="1"/>
          </p:cNvSpPr>
          <p:nvPr/>
        </p:nvSpPr>
        <p:spPr bwMode="auto">
          <a:xfrm>
            <a:off x="8169668" y="25993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0" name="AutoShape 22"/>
          <p:cNvSpPr>
            <a:spLocks noChangeArrowheads="1"/>
          </p:cNvSpPr>
          <p:nvPr/>
        </p:nvSpPr>
        <p:spPr bwMode="auto">
          <a:xfrm>
            <a:off x="8626868" y="26755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1" name="AutoShape 23"/>
          <p:cNvSpPr>
            <a:spLocks noChangeArrowheads="1"/>
          </p:cNvSpPr>
          <p:nvPr/>
        </p:nvSpPr>
        <p:spPr bwMode="auto">
          <a:xfrm>
            <a:off x="8474468" y="28279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2" name="AutoShape 24"/>
          <p:cNvSpPr>
            <a:spLocks noChangeArrowheads="1"/>
          </p:cNvSpPr>
          <p:nvPr/>
        </p:nvSpPr>
        <p:spPr bwMode="auto">
          <a:xfrm>
            <a:off x="8322068" y="29803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3" name="AutoShape 25"/>
          <p:cNvSpPr>
            <a:spLocks noChangeArrowheads="1"/>
          </p:cNvSpPr>
          <p:nvPr/>
        </p:nvSpPr>
        <p:spPr bwMode="auto">
          <a:xfrm>
            <a:off x="8626868" y="31327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4" name="AutoShape 26"/>
          <p:cNvSpPr>
            <a:spLocks noChangeArrowheads="1"/>
          </p:cNvSpPr>
          <p:nvPr/>
        </p:nvSpPr>
        <p:spPr bwMode="auto">
          <a:xfrm>
            <a:off x="8931668" y="35137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5" name="AutoShape 27"/>
          <p:cNvSpPr>
            <a:spLocks noChangeArrowheads="1"/>
          </p:cNvSpPr>
          <p:nvPr/>
        </p:nvSpPr>
        <p:spPr bwMode="auto">
          <a:xfrm>
            <a:off x="7179068" y="25993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6" name="AutoShape 28"/>
          <p:cNvSpPr>
            <a:spLocks noChangeArrowheads="1"/>
          </p:cNvSpPr>
          <p:nvPr/>
        </p:nvSpPr>
        <p:spPr bwMode="auto">
          <a:xfrm>
            <a:off x="7483868" y="40471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7" name="AutoShape 29"/>
          <p:cNvSpPr>
            <a:spLocks noChangeArrowheads="1"/>
          </p:cNvSpPr>
          <p:nvPr/>
        </p:nvSpPr>
        <p:spPr bwMode="auto">
          <a:xfrm>
            <a:off x="7483868" y="55711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8" name="AutoShape 30"/>
          <p:cNvSpPr>
            <a:spLocks noChangeArrowheads="1"/>
          </p:cNvSpPr>
          <p:nvPr/>
        </p:nvSpPr>
        <p:spPr bwMode="auto">
          <a:xfrm>
            <a:off x="7864868" y="58759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09" name="AutoShape 31"/>
          <p:cNvSpPr>
            <a:spLocks noChangeArrowheads="1"/>
          </p:cNvSpPr>
          <p:nvPr/>
        </p:nvSpPr>
        <p:spPr bwMode="auto">
          <a:xfrm>
            <a:off x="8245868" y="51139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0" name="AutoShape 32"/>
          <p:cNvSpPr>
            <a:spLocks noChangeArrowheads="1"/>
          </p:cNvSpPr>
          <p:nvPr/>
        </p:nvSpPr>
        <p:spPr bwMode="auto">
          <a:xfrm>
            <a:off x="7407668" y="45043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1" name="AutoShape 33"/>
          <p:cNvSpPr>
            <a:spLocks noChangeArrowheads="1"/>
          </p:cNvSpPr>
          <p:nvPr/>
        </p:nvSpPr>
        <p:spPr bwMode="auto">
          <a:xfrm>
            <a:off x="6645668" y="49615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2" name="AutoShape 34"/>
          <p:cNvSpPr>
            <a:spLocks noChangeArrowheads="1"/>
          </p:cNvSpPr>
          <p:nvPr/>
        </p:nvSpPr>
        <p:spPr bwMode="auto">
          <a:xfrm>
            <a:off x="8626868" y="54187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3" name="AutoShape 35"/>
          <p:cNvSpPr>
            <a:spLocks noChangeArrowheads="1"/>
          </p:cNvSpPr>
          <p:nvPr/>
        </p:nvSpPr>
        <p:spPr bwMode="auto">
          <a:xfrm>
            <a:off x="8474468" y="57997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4" name="AutoShape 36"/>
          <p:cNvSpPr>
            <a:spLocks noChangeArrowheads="1"/>
          </p:cNvSpPr>
          <p:nvPr/>
        </p:nvSpPr>
        <p:spPr bwMode="auto">
          <a:xfrm>
            <a:off x="8322068" y="48091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5" name="AutoShape 37"/>
          <p:cNvSpPr>
            <a:spLocks noChangeArrowheads="1"/>
          </p:cNvSpPr>
          <p:nvPr/>
        </p:nvSpPr>
        <p:spPr bwMode="auto">
          <a:xfrm>
            <a:off x="8931668" y="602836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7616" name="AutoShape 38"/>
          <p:cNvSpPr>
            <a:spLocks noChangeArrowheads="1"/>
          </p:cNvSpPr>
          <p:nvPr/>
        </p:nvSpPr>
        <p:spPr bwMode="auto">
          <a:xfrm>
            <a:off x="8093468" y="336136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grpSp>
        <p:nvGrpSpPr>
          <p:cNvPr id="67617" name="Group 39"/>
          <p:cNvGrpSpPr>
            <a:grpSpLocks/>
          </p:cNvGrpSpPr>
          <p:nvPr/>
        </p:nvGrpSpPr>
        <p:grpSpPr bwMode="auto">
          <a:xfrm>
            <a:off x="3200794" y="2218362"/>
            <a:ext cx="6569075" cy="4754563"/>
            <a:chOff x="1094" y="912"/>
            <a:chExt cx="4138" cy="2995"/>
          </a:xfrm>
        </p:grpSpPr>
        <p:grpSp>
          <p:nvGrpSpPr>
            <p:cNvPr id="67619" name="Group 40"/>
            <p:cNvGrpSpPr>
              <a:grpSpLocks/>
            </p:cNvGrpSpPr>
            <p:nvPr/>
          </p:nvGrpSpPr>
          <p:grpSpPr bwMode="auto">
            <a:xfrm>
              <a:off x="1488" y="912"/>
              <a:ext cx="3744" cy="2640"/>
              <a:chOff x="1488" y="912"/>
              <a:chExt cx="3744" cy="2640"/>
            </a:xfrm>
          </p:grpSpPr>
          <p:sp>
            <p:nvSpPr>
              <p:cNvPr id="67622" name="Line 41"/>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67623" name="Line 42"/>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67620" name="Text Box 43"/>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67621" name="Text Box 44"/>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67618" name="Text Box 45"/>
          <p:cNvSpPr txBox="1">
            <a:spLocks noChangeArrowheads="1"/>
          </p:cNvSpPr>
          <p:nvPr/>
        </p:nvSpPr>
        <p:spPr bwMode="auto">
          <a:xfrm>
            <a:off x="2202256" y="4342437"/>
            <a:ext cx="1600200" cy="1477963"/>
          </a:xfrm>
          <a:prstGeom prst="rect">
            <a:avLst/>
          </a:prstGeom>
          <a:noFill/>
          <a:ln w="9525">
            <a:noFill/>
            <a:miter lim="800000"/>
            <a:headEnd type="none" w="sm" len="sm"/>
            <a:tailEnd type="none" w="sm" len="sm"/>
          </a:ln>
        </p:spPr>
        <p:txBody>
          <a:bodyPr>
            <a:spAutoFit/>
          </a:bodyPr>
          <a:lstStyle/>
          <a:p>
            <a:r>
              <a:rPr lang="zh-CN" altLang="en-US" b="1">
                <a:solidFill>
                  <a:srgbClr val="0000FF"/>
                </a:solidFill>
                <a:latin typeface="Calibri" pitchFamily="34" charset="0"/>
                <a:ea typeface="Gulim" pitchFamily="34" charset="-127"/>
              </a:rPr>
              <a:t>每一个点被安排到离某中心最近的那个聚类</a:t>
            </a:r>
            <a:endParaRPr lang="en-US" altLang="zh-CN" b="1">
              <a:solidFill>
                <a:srgbClr val="0000FF"/>
              </a:solidFill>
              <a:latin typeface="Calibri" pitchFamily="34" charset="0"/>
              <a:ea typeface="Gulim" pitchFamily="34" charset="-127"/>
            </a:endParaRPr>
          </a:p>
          <a:p>
            <a:endParaRPr lang="zh-CN" altLang="en-US" b="1">
              <a:solidFill>
                <a:srgbClr val="0000FF"/>
              </a:solidFill>
              <a:latin typeface="Calibri" pitchFamily="34" charset="0"/>
              <a:ea typeface="Gulim" pitchFamily="34" charset="-127"/>
            </a:endParaRPr>
          </a:p>
        </p:txBody>
      </p:sp>
    </p:spTree>
    <p:extLst>
      <p:ext uri="{BB962C8B-B14F-4D97-AF65-F5344CB8AC3E}">
        <p14:creationId xmlns:p14="http://schemas.microsoft.com/office/powerpoint/2010/main" val="2676439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160678" y="968339"/>
            <a:ext cx="6886575"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dirty="0" smtClean="0"/>
          </a:p>
        </p:txBody>
      </p:sp>
      <p:sp>
        <p:nvSpPr>
          <p:cNvPr id="68611" name="AutoShape 3"/>
          <p:cNvSpPr>
            <a:spLocks noChangeArrowheads="1"/>
          </p:cNvSpPr>
          <p:nvPr/>
        </p:nvSpPr>
        <p:spPr bwMode="auto">
          <a:xfrm>
            <a:off x="4627652" y="53895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2" name="AutoShape 4"/>
          <p:cNvSpPr>
            <a:spLocks noChangeArrowheads="1"/>
          </p:cNvSpPr>
          <p:nvPr/>
        </p:nvSpPr>
        <p:spPr bwMode="auto">
          <a:xfrm>
            <a:off x="4780052" y="56181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3" name="AutoShape 5"/>
          <p:cNvSpPr>
            <a:spLocks noChangeArrowheads="1"/>
          </p:cNvSpPr>
          <p:nvPr/>
        </p:nvSpPr>
        <p:spPr bwMode="auto">
          <a:xfrm>
            <a:off x="4551452" y="58467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4" name="AutoShape 6"/>
          <p:cNvSpPr>
            <a:spLocks noChangeArrowheads="1"/>
          </p:cNvSpPr>
          <p:nvPr/>
        </p:nvSpPr>
        <p:spPr bwMode="auto">
          <a:xfrm>
            <a:off x="4322852" y="51609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5" name="AutoShape 7"/>
          <p:cNvSpPr>
            <a:spLocks noChangeArrowheads="1"/>
          </p:cNvSpPr>
          <p:nvPr/>
        </p:nvSpPr>
        <p:spPr bwMode="auto">
          <a:xfrm>
            <a:off x="4322852" y="27987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6" name="AutoShape 8"/>
          <p:cNvSpPr>
            <a:spLocks noChangeArrowheads="1"/>
          </p:cNvSpPr>
          <p:nvPr/>
        </p:nvSpPr>
        <p:spPr bwMode="auto">
          <a:xfrm>
            <a:off x="4322852" y="43227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7" name="AutoShape 9"/>
          <p:cNvSpPr>
            <a:spLocks noChangeArrowheads="1"/>
          </p:cNvSpPr>
          <p:nvPr/>
        </p:nvSpPr>
        <p:spPr bwMode="auto">
          <a:xfrm>
            <a:off x="4322852" y="58467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8" name="AutoShape 10"/>
          <p:cNvSpPr>
            <a:spLocks noChangeArrowheads="1"/>
          </p:cNvSpPr>
          <p:nvPr/>
        </p:nvSpPr>
        <p:spPr bwMode="auto">
          <a:xfrm>
            <a:off x="3865652" y="48561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19" name="AutoShape 11"/>
          <p:cNvSpPr>
            <a:spLocks noChangeArrowheads="1"/>
          </p:cNvSpPr>
          <p:nvPr/>
        </p:nvSpPr>
        <p:spPr bwMode="auto">
          <a:xfrm>
            <a:off x="5999252" y="4551327"/>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0" name="AutoShape 12"/>
          <p:cNvSpPr>
            <a:spLocks noChangeArrowheads="1"/>
          </p:cNvSpPr>
          <p:nvPr/>
        </p:nvSpPr>
        <p:spPr bwMode="auto">
          <a:xfrm>
            <a:off x="8132852" y="25701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1" name="AutoShape 13"/>
          <p:cNvSpPr>
            <a:spLocks noChangeArrowheads="1"/>
          </p:cNvSpPr>
          <p:nvPr/>
        </p:nvSpPr>
        <p:spPr bwMode="auto">
          <a:xfrm>
            <a:off x="8590052" y="26463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2" name="AutoShape 14"/>
          <p:cNvSpPr>
            <a:spLocks noChangeArrowheads="1"/>
          </p:cNvSpPr>
          <p:nvPr/>
        </p:nvSpPr>
        <p:spPr bwMode="auto">
          <a:xfrm>
            <a:off x="8437652" y="27987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3" name="AutoShape 15"/>
          <p:cNvSpPr>
            <a:spLocks noChangeArrowheads="1"/>
          </p:cNvSpPr>
          <p:nvPr/>
        </p:nvSpPr>
        <p:spPr bwMode="auto">
          <a:xfrm>
            <a:off x="8285252" y="29511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4" name="AutoShape 16"/>
          <p:cNvSpPr>
            <a:spLocks noChangeArrowheads="1"/>
          </p:cNvSpPr>
          <p:nvPr/>
        </p:nvSpPr>
        <p:spPr bwMode="auto">
          <a:xfrm>
            <a:off x="8590052" y="31035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5" name="AutoShape 17"/>
          <p:cNvSpPr>
            <a:spLocks noChangeArrowheads="1"/>
          </p:cNvSpPr>
          <p:nvPr/>
        </p:nvSpPr>
        <p:spPr bwMode="auto">
          <a:xfrm>
            <a:off x="8894852" y="34845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6" name="AutoShape 18"/>
          <p:cNvSpPr>
            <a:spLocks noChangeArrowheads="1"/>
          </p:cNvSpPr>
          <p:nvPr/>
        </p:nvSpPr>
        <p:spPr bwMode="auto">
          <a:xfrm>
            <a:off x="7142252" y="25701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7" name="AutoShape 19"/>
          <p:cNvSpPr>
            <a:spLocks noChangeArrowheads="1"/>
          </p:cNvSpPr>
          <p:nvPr/>
        </p:nvSpPr>
        <p:spPr bwMode="auto">
          <a:xfrm>
            <a:off x="7447052" y="40179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8" name="AutoShape 20"/>
          <p:cNvSpPr>
            <a:spLocks noChangeArrowheads="1"/>
          </p:cNvSpPr>
          <p:nvPr/>
        </p:nvSpPr>
        <p:spPr bwMode="auto">
          <a:xfrm>
            <a:off x="7447052" y="55419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29" name="AutoShape 21"/>
          <p:cNvSpPr>
            <a:spLocks noChangeArrowheads="1"/>
          </p:cNvSpPr>
          <p:nvPr/>
        </p:nvSpPr>
        <p:spPr bwMode="auto">
          <a:xfrm>
            <a:off x="7828052" y="58467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0" name="AutoShape 22"/>
          <p:cNvSpPr>
            <a:spLocks noChangeArrowheads="1"/>
          </p:cNvSpPr>
          <p:nvPr/>
        </p:nvSpPr>
        <p:spPr bwMode="auto">
          <a:xfrm>
            <a:off x="8209052" y="50847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1" name="AutoShape 23"/>
          <p:cNvSpPr>
            <a:spLocks noChangeArrowheads="1"/>
          </p:cNvSpPr>
          <p:nvPr/>
        </p:nvSpPr>
        <p:spPr bwMode="auto">
          <a:xfrm>
            <a:off x="7370852" y="44751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2" name="AutoShape 24"/>
          <p:cNvSpPr>
            <a:spLocks noChangeArrowheads="1"/>
          </p:cNvSpPr>
          <p:nvPr/>
        </p:nvSpPr>
        <p:spPr bwMode="auto">
          <a:xfrm>
            <a:off x="6608852" y="49323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3" name="AutoShape 25"/>
          <p:cNvSpPr>
            <a:spLocks noChangeArrowheads="1"/>
          </p:cNvSpPr>
          <p:nvPr/>
        </p:nvSpPr>
        <p:spPr bwMode="auto">
          <a:xfrm>
            <a:off x="8590052" y="53895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4" name="AutoShape 26"/>
          <p:cNvSpPr>
            <a:spLocks noChangeArrowheads="1"/>
          </p:cNvSpPr>
          <p:nvPr/>
        </p:nvSpPr>
        <p:spPr bwMode="auto">
          <a:xfrm>
            <a:off x="8437652" y="57705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5" name="AutoShape 27"/>
          <p:cNvSpPr>
            <a:spLocks noChangeArrowheads="1"/>
          </p:cNvSpPr>
          <p:nvPr/>
        </p:nvSpPr>
        <p:spPr bwMode="auto">
          <a:xfrm>
            <a:off x="8285252" y="47799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6" name="AutoShape 28"/>
          <p:cNvSpPr>
            <a:spLocks noChangeArrowheads="1"/>
          </p:cNvSpPr>
          <p:nvPr/>
        </p:nvSpPr>
        <p:spPr bwMode="auto">
          <a:xfrm>
            <a:off x="8894852" y="5999127"/>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8637" name="AutoShape 29"/>
          <p:cNvSpPr>
            <a:spLocks noChangeArrowheads="1"/>
          </p:cNvSpPr>
          <p:nvPr/>
        </p:nvSpPr>
        <p:spPr bwMode="auto">
          <a:xfrm>
            <a:off x="8056652" y="3332127"/>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grpSp>
        <p:nvGrpSpPr>
          <p:cNvPr id="2" name="Group 30"/>
          <p:cNvGrpSpPr>
            <a:grpSpLocks/>
          </p:cNvGrpSpPr>
          <p:nvPr/>
        </p:nvGrpSpPr>
        <p:grpSpPr bwMode="auto">
          <a:xfrm>
            <a:off x="4932452" y="3179727"/>
            <a:ext cx="2895600" cy="2590800"/>
            <a:chOff x="2208" y="1536"/>
            <a:chExt cx="1824" cy="1632"/>
          </a:xfrm>
        </p:grpSpPr>
        <p:sp>
          <p:nvSpPr>
            <p:cNvPr id="68664" name="Line 31"/>
            <p:cNvSpPr>
              <a:spLocks noChangeShapeType="1"/>
            </p:cNvSpPr>
            <p:nvPr/>
          </p:nvSpPr>
          <p:spPr bwMode="auto">
            <a:xfrm>
              <a:off x="2976" y="1536"/>
              <a:ext cx="960" cy="0"/>
            </a:xfrm>
            <a:prstGeom prst="line">
              <a:avLst/>
            </a:prstGeom>
            <a:noFill/>
            <a:ln w="57150">
              <a:solidFill>
                <a:schemeClr val="tx1"/>
              </a:solidFill>
              <a:round/>
              <a:headEnd/>
              <a:tailEnd type="triangle" w="med" len="med"/>
            </a:ln>
          </p:spPr>
          <p:txBody>
            <a:bodyPr/>
            <a:lstStyle/>
            <a:p>
              <a:endParaRPr lang="zh-CN" altLang="en-US"/>
            </a:p>
          </p:txBody>
        </p:sp>
        <p:sp>
          <p:nvSpPr>
            <p:cNvPr id="68665" name="Line 32"/>
            <p:cNvSpPr>
              <a:spLocks noChangeShapeType="1"/>
            </p:cNvSpPr>
            <p:nvPr/>
          </p:nvSpPr>
          <p:spPr bwMode="auto">
            <a:xfrm flipH="1">
              <a:off x="2208" y="2352"/>
              <a:ext cx="140" cy="384"/>
            </a:xfrm>
            <a:prstGeom prst="line">
              <a:avLst/>
            </a:prstGeom>
            <a:noFill/>
            <a:ln w="57150">
              <a:solidFill>
                <a:schemeClr val="tx1"/>
              </a:solidFill>
              <a:round/>
              <a:headEnd/>
              <a:tailEnd type="triangle" w="med" len="med"/>
            </a:ln>
          </p:spPr>
          <p:txBody>
            <a:bodyPr/>
            <a:lstStyle/>
            <a:p>
              <a:endParaRPr lang="zh-CN" altLang="en-US"/>
            </a:p>
          </p:txBody>
        </p:sp>
        <p:sp>
          <p:nvSpPr>
            <p:cNvPr id="68666" name="Line 33"/>
            <p:cNvSpPr>
              <a:spLocks noChangeShapeType="1"/>
            </p:cNvSpPr>
            <p:nvPr/>
          </p:nvSpPr>
          <p:spPr bwMode="auto">
            <a:xfrm flipV="1">
              <a:off x="3744" y="2688"/>
              <a:ext cx="288" cy="480"/>
            </a:xfrm>
            <a:prstGeom prst="line">
              <a:avLst/>
            </a:prstGeom>
            <a:noFill/>
            <a:ln w="57150">
              <a:solidFill>
                <a:schemeClr val="tx1"/>
              </a:solidFill>
              <a:round/>
              <a:headEnd/>
              <a:tailEnd type="triangle" w="med" len="med"/>
            </a:ln>
          </p:spPr>
          <p:txBody>
            <a:bodyPr/>
            <a:lstStyle/>
            <a:p>
              <a:endParaRPr lang="zh-CN" altLang="en-US"/>
            </a:p>
          </p:txBody>
        </p:sp>
      </p:grpSp>
      <p:grpSp>
        <p:nvGrpSpPr>
          <p:cNvPr id="68639" name="Group 34"/>
          <p:cNvGrpSpPr>
            <a:grpSpLocks/>
          </p:cNvGrpSpPr>
          <p:nvPr/>
        </p:nvGrpSpPr>
        <p:grpSpPr bwMode="auto">
          <a:xfrm>
            <a:off x="3163978" y="2189128"/>
            <a:ext cx="6569075" cy="4754563"/>
            <a:chOff x="1094" y="912"/>
            <a:chExt cx="4138" cy="2995"/>
          </a:xfrm>
        </p:grpSpPr>
        <p:grpSp>
          <p:nvGrpSpPr>
            <p:cNvPr id="68659" name="Group 35"/>
            <p:cNvGrpSpPr>
              <a:grpSpLocks/>
            </p:cNvGrpSpPr>
            <p:nvPr/>
          </p:nvGrpSpPr>
          <p:grpSpPr bwMode="auto">
            <a:xfrm>
              <a:off x="1488" y="912"/>
              <a:ext cx="3744" cy="2640"/>
              <a:chOff x="1488" y="912"/>
              <a:chExt cx="3744" cy="2640"/>
            </a:xfrm>
          </p:grpSpPr>
          <p:sp>
            <p:nvSpPr>
              <p:cNvPr id="68662" name="Line 36"/>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68663" name="Line 37"/>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68660" name="Text Box 38"/>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68661" name="Text Box 39"/>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68640" name="Text Box 40"/>
          <p:cNvSpPr txBox="1">
            <a:spLocks noChangeArrowheads="1"/>
          </p:cNvSpPr>
          <p:nvPr/>
        </p:nvSpPr>
        <p:spPr bwMode="auto">
          <a:xfrm>
            <a:off x="2017802" y="4311614"/>
            <a:ext cx="1600200" cy="1200150"/>
          </a:xfrm>
          <a:prstGeom prst="rect">
            <a:avLst/>
          </a:prstGeom>
          <a:noFill/>
          <a:ln w="9525">
            <a:noFill/>
            <a:miter lim="800000"/>
            <a:headEnd type="none" w="sm" len="sm"/>
            <a:tailEnd type="none" w="sm" len="sm"/>
          </a:ln>
        </p:spPr>
        <p:txBody>
          <a:bodyPr>
            <a:spAutoFit/>
          </a:bodyPr>
          <a:lstStyle/>
          <a:p>
            <a:r>
              <a:rPr lang="zh-CN" altLang="en-US" b="1">
                <a:solidFill>
                  <a:srgbClr val="0000FF"/>
                </a:solidFill>
                <a:latin typeface="Calibri" pitchFamily="34" charset="0"/>
                <a:ea typeface="Gulim" pitchFamily="34" charset="-127"/>
              </a:rPr>
              <a:t>把每一个聚类中心移动到每一个聚类的均值上</a:t>
            </a:r>
          </a:p>
        </p:txBody>
      </p:sp>
      <p:grpSp>
        <p:nvGrpSpPr>
          <p:cNvPr id="68641" name="Group 41"/>
          <p:cNvGrpSpPr>
            <a:grpSpLocks/>
          </p:cNvGrpSpPr>
          <p:nvPr/>
        </p:nvGrpSpPr>
        <p:grpSpPr bwMode="auto">
          <a:xfrm>
            <a:off x="7599452" y="3027330"/>
            <a:ext cx="685800" cy="446088"/>
            <a:chOff x="192" y="1824"/>
            <a:chExt cx="432" cy="281"/>
          </a:xfrm>
        </p:grpSpPr>
        <p:sp>
          <p:nvSpPr>
            <p:cNvPr id="68657" name="Oval 42"/>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68658" name="Text Box 43"/>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b="1">
                  <a:latin typeface="Calibri" pitchFamily="34" charset="0"/>
                  <a:ea typeface="Gulim" pitchFamily="34" charset="-127"/>
                </a:rPr>
                <a:t>k</a:t>
              </a:r>
              <a:r>
                <a:rPr lang="en-US" altLang="zh-CN" b="1" baseline="-25000">
                  <a:latin typeface="Calibri" pitchFamily="34" charset="0"/>
                  <a:ea typeface="Gulim" pitchFamily="34" charset="-127"/>
                </a:rPr>
                <a:t>1</a:t>
              </a:r>
            </a:p>
          </p:txBody>
        </p:sp>
      </p:grpSp>
      <p:grpSp>
        <p:nvGrpSpPr>
          <p:cNvPr id="68642" name="Group 44"/>
          <p:cNvGrpSpPr>
            <a:grpSpLocks/>
          </p:cNvGrpSpPr>
          <p:nvPr/>
        </p:nvGrpSpPr>
        <p:grpSpPr bwMode="auto">
          <a:xfrm>
            <a:off x="5084852" y="4170327"/>
            <a:ext cx="685800" cy="533400"/>
            <a:chOff x="192" y="1824"/>
            <a:chExt cx="432" cy="336"/>
          </a:xfrm>
        </p:grpSpPr>
        <p:sp>
          <p:nvSpPr>
            <p:cNvPr id="68655" name="Oval 45"/>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68656" name="Text Box 46"/>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grpSp>
        <p:nvGrpSpPr>
          <p:cNvPr id="68643" name="Group 47"/>
          <p:cNvGrpSpPr>
            <a:grpSpLocks/>
          </p:cNvGrpSpPr>
          <p:nvPr/>
        </p:nvGrpSpPr>
        <p:grpSpPr bwMode="auto">
          <a:xfrm>
            <a:off x="4856252" y="5084727"/>
            <a:ext cx="685800" cy="533400"/>
            <a:chOff x="192" y="1824"/>
            <a:chExt cx="432" cy="336"/>
          </a:xfrm>
        </p:grpSpPr>
        <p:sp>
          <p:nvSpPr>
            <p:cNvPr id="68653" name="Oval 48"/>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68654" name="Text Box 49"/>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b="1">
                  <a:latin typeface="Calibri" pitchFamily="34" charset="0"/>
                  <a:ea typeface="Gulim" pitchFamily="34" charset="-127"/>
                </a:rPr>
                <a:t>k</a:t>
              </a:r>
              <a:r>
                <a:rPr lang="en-US" altLang="zh-CN" b="1" baseline="-25000">
                  <a:latin typeface="Calibri" pitchFamily="34" charset="0"/>
                  <a:ea typeface="Gulim" pitchFamily="34" charset="-127"/>
                </a:rPr>
                <a:t>2</a:t>
              </a:r>
            </a:p>
          </p:txBody>
        </p:sp>
      </p:grpSp>
      <p:grpSp>
        <p:nvGrpSpPr>
          <p:cNvPr id="68644" name="Group 50"/>
          <p:cNvGrpSpPr>
            <a:grpSpLocks/>
          </p:cNvGrpSpPr>
          <p:nvPr/>
        </p:nvGrpSpPr>
        <p:grpSpPr bwMode="auto">
          <a:xfrm>
            <a:off x="5846852" y="3027330"/>
            <a:ext cx="685800" cy="446088"/>
            <a:chOff x="192" y="1824"/>
            <a:chExt cx="432" cy="281"/>
          </a:xfrm>
        </p:grpSpPr>
        <p:sp>
          <p:nvSpPr>
            <p:cNvPr id="68651" name="Oval 51"/>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68652" name="Text Box 52"/>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68645" name="Group 53"/>
          <p:cNvGrpSpPr>
            <a:grpSpLocks/>
          </p:cNvGrpSpPr>
          <p:nvPr/>
        </p:nvGrpSpPr>
        <p:grpSpPr bwMode="auto">
          <a:xfrm>
            <a:off x="7142252" y="5770527"/>
            <a:ext cx="685800" cy="533400"/>
            <a:chOff x="192" y="1824"/>
            <a:chExt cx="432" cy="336"/>
          </a:xfrm>
        </p:grpSpPr>
        <p:sp>
          <p:nvSpPr>
            <p:cNvPr id="68649" name="Oval 54"/>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68650" name="Text Box 55"/>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grpSp>
        <p:nvGrpSpPr>
          <p:cNvPr id="68646" name="Group 56"/>
          <p:cNvGrpSpPr>
            <a:grpSpLocks/>
          </p:cNvGrpSpPr>
          <p:nvPr/>
        </p:nvGrpSpPr>
        <p:grpSpPr bwMode="auto">
          <a:xfrm>
            <a:off x="7751852" y="4779927"/>
            <a:ext cx="685800" cy="533400"/>
            <a:chOff x="192" y="1824"/>
            <a:chExt cx="432" cy="336"/>
          </a:xfrm>
        </p:grpSpPr>
        <p:sp>
          <p:nvSpPr>
            <p:cNvPr id="68647" name="Oval 57"/>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68648" name="Text Box 58"/>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b="1">
                  <a:latin typeface="Calibri" pitchFamily="34" charset="0"/>
                  <a:ea typeface="Gulim" pitchFamily="34" charset="-127"/>
                </a:rPr>
                <a:t>k</a:t>
              </a:r>
              <a:r>
                <a:rPr lang="en-US" altLang="zh-CN" b="1" baseline="-25000">
                  <a:latin typeface="Calibri" pitchFamily="34" charset="0"/>
                  <a:ea typeface="Gulim" pitchFamily="34" charset="-127"/>
                </a:rPr>
                <a:t>3</a:t>
              </a:r>
            </a:p>
          </p:txBody>
        </p:sp>
      </p:grpSp>
    </p:spTree>
    <p:extLst>
      <p:ext uri="{BB962C8B-B14F-4D97-AF65-F5344CB8AC3E}">
        <p14:creationId xmlns:p14="http://schemas.microsoft.com/office/powerpoint/2010/main" val="2338520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2355405" y="1040259"/>
            <a:ext cx="6815137"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dirty="0" smtClean="0"/>
          </a:p>
        </p:txBody>
      </p:sp>
      <p:sp>
        <p:nvSpPr>
          <p:cNvPr id="69635" name="AutoShape 3"/>
          <p:cNvSpPr>
            <a:spLocks noChangeArrowheads="1"/>
          </p:cNvSpPr>
          <p:nvPr/>
        </p:nvSpPr>
        <p:spPr bwMode="auto">
          <a:xfrm>
            <a:off x="4579491" y="53836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36" name="AutoShape 4"/>
          <p:cNvSpPr>
            <a:spLocks noChangeArrowheads="1"/>
          </p:cNvSpPr>
          <p:nvPr/>
        </p:nvSpPr>
        <p:spPr bwMode="auto">
          <a:xfrm>
            <a:off x="4731891" y="56122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37" name="AutoShape 5"/>
          <p:cNvSpPr>
            <a:spLocks noChangeArrowheads="1"/>
          </p:cNvSpPr>
          <p:nvPr/>
        </p:nvSpPr>
        <p:spPr bwMode="auto">
          <a:xfrm>
            <a:off x="4503291" y="58408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38" name="AutoShape 6"/>
          <p:cNvSpPr>
            <a:spLocks noChangeArrowheads="1"/>
          </p:cNvSpPr>
          <p:nvPr/>
        </p:nvSpPr>
        <p:spPr bwMode="auto">
          <a:xfrm>
            <a:off x="4274691" y="51550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39" name="AutoShape 7"/>
          <p:cNvSpPr>
            <a:spLocks noChangeArrowheads="1"/>
          </p:cNvSpPr>
          <p:nvPr/>
        </p:nvSpPr>
        <p:spPr bwMode="auto">
          <a:xfrm>
            <a:off x="4274691" y="27928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0" name="AutoShape 8"/>
          <p:cNvSpPr>
            <a:spLocks noChangeArrowheads="1"/>
          </p:cNvSpPr>
          <p:nvPr/>
        </p:nvSpPr>
        <p:spPr bwMode="auto">
          <a:xfrm>
            <a:off x="4274691" y="43168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1" name="AutoShape 9"/>
          <p:cNvSpPr>
            <a:spLocks noChangeArrowheads="1"/>
          </p:cNvSpPr>
          <p:nvPr/>
        </p:nvSpPr>
        <p:spPr bwMode="auto">
          <a:xfrm>
            <a:off x="4274691" y="58408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2" name="AutoShape 10"/>
          <p:cNvSpPr>
            <a:spLocks noChangeArrowheads="1"/>
          </p:cNvSpPr>
          <p:nvPr/>
        </p:nvSpPr>
        <p:spPr bwMode="auto">
          <a:xfrm>
            <a:off x="3817491" y="48502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3" name="AutoShape 11"/>
          <p:cNvSpPr>
            <a:spLocks noChangeArrowheads="1"/>
          </p:cNvSpPr>
          <p:nvPr/>
        </p:nvSpPr>
        <p:spPr bwMode="auto">
          <a:xfrm>
            <a:off x="5951091" y="4545459"/>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4" name="AutoShape 12"/>
          <p:cNvSpPr>
            <a:spLocks noChangeArrowheads="1"/>
          </p:cNvSpPr>
          <p:nvPr/>
        </p:nvSpPr>
        <p:spPr bwMode="auto">
          <a:xfrm>
            <a:off x="8084691" y="25642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5" name="AutoShape 13"/>
          <p:cNvSpPr>
            <a:spLocks noChangeArrowheads="1"/>
          </p:cNvSpPr>
          <p:nvPr/>
        </p:nvSpPr>
        <p:spPr bwMode="auto">
          <a:xfrm>
            <a:off x="8541891" y="26404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6" name="AutoShape 14"/>
          <p:cNvSpPr>
            <a:spLocks noChangeArrowheads="1"/>
          </p:cNvSpPr>
          <p:nvPr/>
        </p:nvSpPr>
        <p:spPr bwMode="auto">
          <a:xfrm>
            <a:off x="8389491" y="27928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7" name="AutoShape 15"/>
          <p:cNvSpPr>
            <a:spLocks noChangeArrowheads="1"/>
          </p:cNvSpPr>
          <p:nvPr/>
        </p:nvSpPr>
        <p:spPr bwMode="auto">
          <a:xfrm>
            <a:off x="8237091" y="29452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8" name="AutoShape 16"/>
          <p:cNvSpPr>
            <a:spLocks noChangeArrowheads="1"/>
          </p:cNvSpPr>
          <p:nvPr/>
        </p:nvSpPr>
        <p:spPr bwMode="auto">
          <a:xfrm>
            <a:off x="8541891" y="30976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49" name="AutoShape 17"/>
          <p:cNvSpPr>
            <a:spLocks noChangeArrowheads="1"/>
          </p:cNvSpPr>
          <p:nvPr/>
        </p:nvSpPr>
        <p:spPr bwMode="auto">
          <a:xfrm>
            <a:off x="8846691" y="34786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0" name="AutoShape 18"/>
          <p:cNvSpPr>
            <a:spLocks noChangeArrowheads="1"/>
          </p:cNvSpPr>
          <p:nvPr/>
        </p:nvSpPr>
        <p:spPr bwMode="auto">
          <a:xfrm>
            <a:off x="7094091" y="25642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1" name="AutoShape 19"/>
          <p:cNvSpPr>
            <a:spLocks noChangeArrowheads="1"/>
          </p:cNvSpPr>
          <p:nvPr/>
        </p:nvSpPr>
        <p:spPr bwMode="auto">
          <a:xfrm>
            <a:off x="7398891" y="40120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2" name="AutoShape 20"/>
          <p:cNvSpPr>
            <a:spLocks noChangeArrowheads="1"/>
          </p:cNvSpPr>
          <p:nvPr/>
        </p:nvSpPr>
        <p:spPr bwMode="auto">
          <a:xfrm>
            <a:off x="7398891" y="55360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3" name="AutoShape 21"/>
          <p:cNvSpPr>
            <a:spLocks noChangeArrowheads="1"/>
          </p:cNvSpPr>
          <p:nvPr/>
        </p:nvSpPr>
        <p:spPr bwMode="auto">
          <a:xfrm>
            <a:off x="7779891" y="58408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4" name="AutoShape 22"/>
          <p:cNvSpPr>
            <a:spLocks noChangeArrowheads="1"/>
          </p:cNvSpPr>
          <p:nvPr/>
        </p:nvSpPr>
        <p:spPr bwMode="auto">
          <a:xfrm>
            <a:off x="8160891" y="50788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5" name="AutoShape 23"/>
          <p:cNvSpPr>
            <a:spLocks noChangeArrowheads="1"/>
          </p:cNvSpPr>
          <p:nvPr/>
        </p:nvSpPr>
        <p:spPr bwMode="auto">
          <a:xfrm>
            <a:off x="7322691" y="44692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6" name="AutoShape 24"/>
          <p:cNvSpPr>
            <a:spLocks noChangeArrowheads="1"/>
          </p:cNvSpPr>
          <p:nvPr/>
        </p:nvSpPr>
        <p:spPr bwMode="auto">
          <a:xfrm>
            <a:off x="6560691" y="49264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7" name="AutoShape 25"/>
          <p:cNvSpPr>
            <a:spLocks noChangeArrowheads="1"/>
          </p:cNvSpPr>
          <p:nvPr/>
        </p:nvSpPr>
        <p:spPr bwMode="auto">
          <a:xfrm>
            <a:off x="8541891" y="53836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8" name="AutoShape 26"/>
          <p:cNvSpPr>
            <a:spLocks noChangeArrowheads="1"/>
          </p:cNvSpPr>
          <p:nvPr/>
        </p:nvSpPr>
        <p:spPr bwMode="auto">
          <a:xfrm>
            <a:off x="8389491" y="57646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59" name="AutoShape 27"/>
          <p:cNvSpPr>
            <a:spLocks noChangeArrowheads="1"/>
          </p:cNvSpPr>
          <p:nvPr/>
        </p:nvSpPr>
        <p:spPr bwMode="auto">
          <a:xfrm>
            <a:off x="8237091" y="47740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60" name="AutoShape 28"/>
          <p:cNvSpPr>
            <a:spLocks noChangeArrowheads="1"/>
          </p:cNvSpPr>
          <p:nvPr/>
        </p:nvSpPr>
        <p:spPr bwMode="auto">
          <a:xfrm>
            <a:off x="8846691" y="5993259"/>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69661" name="AutoShape 29"/>
          <p:cNvSpPr>
            <a:spLocks noChangeArrowheads="1"/>
          </p:cNvSpPr>
          <p:nvPr/>
        </p:nvSpPr>
        <p:spPr bwMode="auto">
          <a:xfrm>
            <a:off x="8008491" y="3326259"/>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grpSp>
        <p:nvGrpSpPr>
          <p:cNvPr id="69662" name="Group 30"/>
          <p:cNvGrpSpPr>
            <a:grpSpLocks/>
          </p:cNvGrpSpPr>
          <p:nvPr/>
        </p:nvGrpSpPr>
        <p:grpSpPr bwMode="auto">
          <a:xfrm>
            <a:off x="3115817" y="2183260"/>
            <a:ext cx="6569075" cy="4754563"/>
            <a:chOff x="1094" y="912"/>
            <a:chExt cx="4138" cy="2995"/>
          </a:xfrm>
        </p:grpSpPr>
        <p:grpSp>
          <p:nvGrpSpPr>
            <p:cNvPr id="69673" name="Group 31"/>
            <p:cNvGrpSpPr>
              <a:grpSpLocks/>
            </p:cNvGrpSpPr>
            <p:nvPr/>
          </p:nvGrpSpPr>
          <p:grpSpPr bwMode="auto">
            <a:xfrm>
              <a:off x="1488" y="912"/>
              <a:ext cx="3744" cy="2640"/>
              <a:chOff x="1488" y="912"/>
              <a:chExt cx="3744" cy="2640"/>
            </a:xfrm>
          </p:grpSpPr>
          <p:sp>
            <p:nvSpPr>
              <p:cNvPr id="69676"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69677"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69674" name="Text Box 34"/>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69675" name="Text Box 35"/>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69663" name="Text Box 36"/>
          <p:cNvSpPr txBox="1">
            <a:spLocks noChangeArrowheads="1"/>
          </p:cNvSpPr>
          <p:nvPr/>
        </p:nvSpPr>
        <p:spPr bwMode="auto">
          <a:xfrm>
            <a:off x="2069654" y="4240660"/>
            <a:ext cx="1524000" cy="2308225"/>
          </a:xfrm>
          <a:prstGeom prst="rect">
            <a:avLst/>
          </a:prstGeom>
          <a:noFill/>
          <a:ln w="9525">
            <a:noFill/>
            <a:miter lim="800000"/>
            <a:headEnd type="none" w="sm" len="sm"/>
            <a:tailEnd type="none" w="sm" len="sm"/>
          </a:ln>
        </p:spPr>
        <p:txBody>
          <a:bodyPr>
            <a:spAutoFit/>
          </a:bodyPr>
          <a:lstStyle/>
          <a:p>
            <a:r>
              <a:rPr lang="zh-CN" altLang="en-US">
                <a:solidFill>
                  <a:srgbClr val="0000FF"/>
                </a:solidFill>
                <a:latin typeface="Calibri" pitchFamily="34" charset="0"/>
                <a:ea typeface="Gulim" pitchFamily="34" charset="-127"/>
              </a:rPr>
              <a:t>重新把这些点安排到中心最近的聚类</a:t>
            </a:r>
            <a:endParaRPr lang="en-US" altLang="zh-CN" b="1" i="1">
              <a:solidFill>
                <a:srgbClr val="0000FF"/>
              </a:solidFill>
              <a:latin typeface="Calibri" pitchFamily="34" charset="0"/>
              <a:ea typeface="Gulim" pitchFamily="34" charset="-127"/>
            </a:endParaRPr>
          </a:p>
          <a:p>
            <a:r>
              <a:rPr lang="zh-CN" altLang="en-US" b="1" i="1">
                <a:solidFill>
                  <a:srgbClr val="E5405D"/>
                </a:solidFill>
                <a:latin typeface="Calibri" pitchFamily="34" charset="0"/>
                <a:ea typeface="Gulim" pitchFamily="34" charset="-127"/>
              </a:rPr>
              <a:t>问题</a:t>
            </a:r>
            <a:r>
              <a:rPr lang="en-US" altLang="zh-CN" b="1" i="1">
                <a:solidFill>
                  <a:srgbClr val="E5405D"/>
                </a:solidFill>
                <a:latin typeface="Calibri" pitchFamily="34" charset="0"/>
                <a:ea typeface="Gulim" pitchFamily="34" charset="-127"/>
              </a:rPr>
              <a:t>: </a:t>
            </a:r>
            <a:r>
              <a:rPr lang="zh-CN" altLang="en-US" b="1" i="1">
                <a:solidFill>
                  <a:srgbClr val="E5405D"/>
                </a:solidFill>
                <a:latin typeface="Calibri" pitchFamily="34" charset="0"/>
                <a:ea typeface="Gulim" pitchFamily="34" charset="-127"/>
              </a:rPr>
              <a:t>哪些点的聚类变了</a:t>
            </a:r>
            <a:r>
              <a:rPr lang="en-US" altLang="zh-CN" b="1" i="1">
                <a:solidFill>
                  <a:srgbClr val="E5405D"/>
                </a:solidFill>
                <a:latin typeface="Calibri" pitchFamily="34" charset="0"/>
                <a:ea typeface="Gulim" pitchFamily="34" charset="-127"/>
              </a:rPr>
              <a:t>?</a:t>
            </a:r>
          </a:p>
          <a:p>
            <a:endParaRPr lang="en-US" altLang="zh-CN">
              <a:latin typeface="Calibri" pitchFamily="34" charset="0"/>
              <a:ea typeface="Gulim" pitchFamily="34" charset="-127"/>
            </a:endParaRPr>
          </a:p>
          <a:p>
            <a:endParaRPr lang="zh-CN" altLang="en-US">
              <a:latin typeface="Calibri" pitchFamily="34" charset="0"/>
              <a:ea typeface="Gulim" pitchFamily="34" charset="-127"/>
            </a:endParaRPr>
          </a:p>
        </p:txBody>
      </p:sp>
      <p:grpSp>
        <p:nvGrpSpPr>
          <p:cNvPr id="69664" name="Group 37"/>
          <p:cNvGrpSpPr>
            <a:grpSpLocks/>
          </p:cNvGrpSpPr>
          <p:nvPr/>
        </p:nvGrpSpPr>
        <p:grpSpPr bwMode="auto">
          <a:xfrm>
            <a:off x="7551291" y="3021462"/>
            <a:ext cx="685800" cy="446088"/>
            <a:chOff x="192" y="1824"/>
            <a:chExt cx="432" cy="281"/>
          </a:xfrm>
        </p:grpSpPr>
        <p:sp>
          <p:nvSpPr>
            <p:cNvPr id="69671" name="Oval 38"/>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69672" name="Text Box 39"/>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69665" name="Group 40"/>
          <p:cNvGrpSpPr>
            <a:grpSpLocks/>
          </p:cNvGrpSpPr>
          <p:nvPr/>
        </p:nvGrpSpPr>
        <p:grpSpPr bwMode="auto">
          <a:xfrm>
            <a:off x="4808091" y="5078859"/>
            <a:ext cx="685800" cy="533400"/>
            <a:chOff x="192" y="1824"/>
            <a:chExt cx="432" cy="336"/>
          </a:xfrm>
        </p:grpSpPr>
        <p:sp>
          <p:nvSpPr>
            <p:cNvPr id="69669" name="Oval 41"/>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69670" name="Text Box 42"/>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grpSp>
        <p:nvGrpSpPr>
          <p:cNvPr id="69666" name="Group 43"/>
          <p:cNvGrpSpPr>
            <a:grpSpLocks/>
          </p:cNvGrpSpPr>
          <p:nvPr/>
        </p:nvGrpSpPr>
        <p:grpSpPr bwMode="auto">
          <a:xfrm>
            <a:off x="7703691" y="4774059"/>
            <a:ext cx="685800" cy="533400"/>
            <a:chOff x="192" y="1824"/>
            <a:chExt cx="432" cy="336"/>
          </a:xfrm>
        </p:grpSpPr>
        <p:sp>
          <p:nvSpPr>
            <p:cNvPr id="69667"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69668" name="Text Box 45"/>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spTree>
    <p:extLst>
      <p:ext uri="{BB962C8B-B14F-4D97-AF65-F5344CB8AC3E}">
        <p14:creationId xmlns:p14="http://schemas.microsoft.com/office/powerpoint/2010/main" val="150048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1981200" y="304800"/>
            <a:ext cx="7543800" cy="808038"/>
          </a:xfrm>
        </p:spPr>
        <p:txBody>
          <a:bodyPr/>
          <a:lstStyle/>
          <a:p>
            <a:r>
              <a:rPr lang="zh-CN" altLang="en-US"/>
              <a:t>机器学习的任务</a:t>
            </a:r>
          </a:p>
        </p:txBody>
      </p:sp>
      <p:sp>
        <p:nvSpPr>
          <p:cNvPr id="201731" name="Rectangle 3"/>
          <p:cNvSpPr>
            <a:spLocks noGrp="1" noChangeArrowheads="1"/>
          </p:cNvSpPr>
          <p:nvPr>
            <p:ph idx="1"/>
          </p:nvPr>
        </p:nvSpPr>
        <p:spPr>
          <a:xfrm>
            <a:off x="1524000" y="1617734"/>
            <a:ext cx="8458200" cy="4411663"/>
          </a:xfrm>
        </p:spPr>
        <p:txBody>
          <a:bodyPr/>
          <a:lstStyle/>
          <a:p>
            <a:r>
              <a:rPr lang="zh-CN" altLang="en-US" b="1" dirty="0">
                <a:latin typeface="华文楷体" panose="02010600040101010101" pitchFamily="2" charset="-122"/>
                <a:ea typeface="华文楷体" panose="02010600040101010101" pitchFamily="2" charset="-122"/>
              </a:rPr>
              <a:t>令</a:t>
            </a:r>
            <a:r>
              <a:rPr lang="en-US" altLang="zh-CN" b="1" dirty="0">
                <a:latin typeface="华文楷体" panose="02010600040101010101" pitchFamily="2" charset="-122"/>
                <a:ea typeface="华文楷体" panose="02010600040101010101" pitchFamily="2" charset="-122"/>
              </a:rPr>
              <a:t>W</a:t>
            </a:r>
            <a:r>
              <a:rPr lang="zh-CN" altLang="en-US" b="1" dirty="0">
                <a:latin typeface="华文楷体" panose="02010600040101010101" pitchFamily="2" charset="-122"/>
                <a:ea typeface="华文楷体" panose="02010600040101010101" pitchFamily="2" charset="-122"/>
              </a:rPr>
              <a:t>是这个给定世界的有限或无限所有对象的集合，由于观察能力的限制，我们只能获得这个世界的一个有限的子集</a:t>
            </a:r>
            <a:r>
              <a:rPr lang="en-US" altLang="zh-CN" b="1" dirty="0">
                <a:latin typeface="华文楷体" panose="02010600040101010101" pitchFamily="2" charset="-122"/>
                <a:ea typeface="华文楷体" panose="02010600040101010101" pitchFamily="2" charset="-122"/>
              </a:rPr>
              <a:t>Q⊂W</a:t>
            </a:r>
            <a:r>
              <a:rPr lang="zh-CN" altLang="en-US" b="1" dirty="0">
                <a:latin typeface="华文楷体" panose="02010600040101010101" pitchFamily="2" charset="-122"/>
                <a:ea typeface="华文楷体" panose="02010600040101010101" pitchFamily="2" charset="-122"/>
              </a:rPr>
              <a:t>，称为样本集。</a:t>
            </a:r>
          </a:p>
          <a:p>
            <a:r>
              <a:rPr lang="zh-CN" altLang="en-US" b="1" dirty="0">
                <a:latin typeface="华文楷体" panose="02010600040101010101" pitchFamily="2" charset="-122"/>
                <a:ea typeface="华文楷体" panose="02010600040101010101" pitchFamily="2" charset="-122"/>
              </a:rPr>
              <a:t> 机器学习就是根据这个有限样本集</a:t>
            </a:r>
            <a:r>
              <a:rPr lang="en-US" altLang="zh-CN" b="1" dirty="0">
                <a:latin typeface="华文楷体" panose="02010600040101010101" pitchFamily="2" charset="-122"/>
                <a:ea typeface="华文楷体" panose="02010600040101010101" pitchFamily="2" charset="-122"/>
              </a:rPr>
              <a:t>Q </a:t>
            </a:r>
            <a:r>
              <a:rPr lang="zh-CN" altLang="en-US" b="1" dirty="0">
                <a:latin typeface="华文楷体" panose="02010600040101010101" pitchFamily="2" charset="-122"/>
                <a:ea typeface="华文楷体" panose="02010600040101010101" pitchFamily="2" charset="-122"/>
              </a:rPr>
              <a:t>，推算这个世界的模型，使得其对这个世界为真。</a:t>
            </a:r>
          </a:p>
        </p:txBody>
      </p:sp>
      <p:pic>
        <p:nvPicPr>
          <p:cNvPr id="201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023" y="3823565"/>
            <a:ext cx="6918325" cy="23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530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2067729" y="999161"/>
            <a:ext cx="7196137"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dirty="0" smtClean="0"/>
          </a:p>
        </p:txBody>
      </p:sp>
      <p:sp>
        <p:nvSpPr>
          <p:cNvPr id="70659" name="AutoShape 3"/>
          <p:cNvSpPr>
            <a:spLocks noChangeArrowheads="1"/>
          </p:cNvSpPr>
          <p:nvPr/>
        </p:nvSpPr>
        <p:spPr bwMode="auto">
          <a:xfrm>
            <a:off x="4320390" y="53997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0" name="AutoShape 4"/>
          <p:cNvSpPr>
            <a:spLocks noChangeArrowheads="1"/>
          </p:cNvSpPr>
          <p:nvPr/>
        </p:nvSpPr>
        <p:spPr bwMode="auto">
          <a:xfrm>
            <a:off x="4472790" y="56283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1" name="AutoShape 5"/>
          <p:cNvSpPr>
            <a:spLocks noChangeArrowheads="1"/>
          </p:cNvSpPr>
          <p:nvPr/>
        </p:nvSpPr>
        <p:spPr bwMode="auto">
          <a:xfrm>
            <a:off x="4244190" y="58569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2" name="AutoShape 6"/>
          <p:cNvSpPr>
            <a:spLocks noChangeArrowheads="1"/>
          </p:cNvSpPr>
          <p:nvPr/>
        </p:nvSpPr>
        <p:spPr bwMode="auto">
          <a:xfrm>
            <a:off x="4015590" y="51711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431111" name="AutoShape 7"/>
          <p:cNvSpPr>
            <a:spLocks noChangeArrowheads="1"/>
          </p:cNvSpPr>
          <p:nvPr/>
        </p:nvSpPr>
        <p:spPr bwMode="auto">
          <a:xfrm>
            <a:off x="4015590" y="28089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4" name="AutoShape 8"/>
          <p:cNvSpPr>
            <a:spLocks noChangeArrowheads="1"/>
          </p:cNvSpPr>
          <p:nvPr/>
        </p:nvSpPr>
        <p:spPr bwMode="auto">
          <a:xfrm>
            <a:off x="4015590" y="43329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5" name="AutoShape 9"/>
          <p:cNvSpPr>
            <a:spLocks noChangeArrowheads="1"/>
          </p:cNvSpPr>
          <p:nvPr/>
        </p:nvSpPr>
        <p:spPr bwMode="auto">
          <a:xfrm>
            <a:off x="4015590" y="58569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6" name="AutoShape 10"/>
          <p:cNvSpPr>
            <a:spLocks noChangeArrowheads="1"/>
          </p:cNvSpPr>
          <p:nvPr/>
        </p:nvSpPr>
        <p:spPr bwMode="auto">
          <a:xfrm>
            <a:off x="3558390" y="4866311"/>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431115" name="AutoShape 11"/>
          <p:cNvSpPr>
            <a:spLocks noChangeArrowheads="1"/>
          </p:cNvSpPr>
          <p:nvPr/>
        </p:nvSpPr>
        <p:spPr bwMode="auto">
          <a:xfrm>
            <a:off x="5691990" y="45615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8" name="AutoShape 12"/>
          <p:cNvSpPr>
            <a:spLocks noChangeArrowheads="1"/>
          </p:cNvSpPr>
          <p:nvPr/>
        </p:nvSpPr>
        <p:spPr bwMode="auto">
          <a:xfrm>
            <a:off x="7825590" y="25803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69" name="AutoShape 13"/>
          <p:cNvSpPr>
            <a:spLocks noChangeArrowheads="1"/>
          </p:cNvSpPr>
          <p:nvPr/>
        </p:nvSpPr>
        <p:spPr bwMode="auto">
          <a:xfrm>
            <a:off x="8282790" y="26565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0" name="AutoShape 14"/>
          <p:cNvSpPr>
            <a:spLocks noChangeArrowheads="1"/>
          </p:cNvSpPr>
          <p:nvPr/>
        </p:nvSpPr>
        <p:spPr bwMode="auto">
          <a:xfrm>
            <a:off x="8130390" y="28089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1" name="AutoShape 15"/>
          <p:cNvSpPr>
            <a:spLocks noChangeArrowheads="1"/>
          </p:cNvSpPr>
          <p:nvPr/>
        </p:nvSpPr>
        <p:spPr bwMode="auto">
          <a:xfrm>
            <a:off x="7977990" y="29613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2" name="AutoShape 16"/>
          <p:cNvSpPr>
            <a:spLocks noChangeArrowheads="1"/>
          </p:cNvSpPr>
          <p:nvPr/>
        </p:nvSpPr>
        <p:spPr bwMode="auto">
          <a:xfrm>
            <a:off x="8282790" y="31137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3" name="AutoShape 17"/>
          <p:cNvSpPr>
            <a:spLocks noChangeArrowheads="1"/>
          </p:cNvSpPr>
          <p:nvPr/>
        </p:nvSpPr>
        <p:spPr bwMode="auto">
          <a:xfrm>
            <a:off x="8587590" y="34947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4" name="AutoShape 18"/>
          <p:cNvSpPr>
            <a:spLocks noChangeArrowheads="1"/>
          </p:cNvSpPr>
          <p:nvPr/>
        </p:nvSpPr>
        <p:spPr bwMode="auto">
          <a:xfrm>
            <a:off x="6834990" y="25803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431123" name="AutoShape 19"/>
          <p:cNvSpPr>
            <a:spLocks noChangeArrowheads="1"/>
          </p:cNvSpPr>
          <p:nvPr/>
        </p:nvSpPr>
        <p:spPr bwMode="auto">
          <a:xfrm>
            <a:off x="7139790" y="40281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6" name="AutoShape 20"/>
          <p:cNvSpPr>
            <a:spLocks noChangeArrowheads="1"/>
          </p:cNvSpPr>
          <p:nvPr/>
        </p:nvSpPr>
        <p:spPr bwMode="auto">
          <a:xfrm>
            <a:off x="7139790" y="55521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7" name="AutoShape 21"/>
          <p:cNvSpPr>
            <a:spLocks noChangeArrowheads="1"/>
          </p:cNvSpPr>
          <p:nvPr/>
        </p:nvSpPr>
        <p:spPr bwMode="auto">
          <a:xfrm>
            <a:off x="7520790" y="58569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8" name="AutoShape 22"/>
          <p:cNvSpPr>
            <a:spLocks noChangeArrowheads="1"/>
          </p:cNvSpPr>
          <p:nvPr/>
        </p:nvSpPr>
        <p:spPr bwMode="auto">
          <a:xfrm>
            <a:off x="7901790" y="50949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79" name="AutoShape 23"/>
          <p:cNvSpPr>
            <a:spLocks noChangeArrowheads="1"/>
          </p:cNvSpPr>
          <p:nvPr/>
        </p:nvSpPr>
        <p:spPr bwMode="auto">
          <a:xfrm>
            <a:off x="7063590" y="44853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80" name="AutoShape 24"/>
          <p:cNvSpPr>
            <a:spLocks noChangeArrowheads="1"/>
          </p:cNvSpPr>
          <p:nvPr/>
        </p:nvSpPr>
        <p:spPr bwMode="auto">
          <a:xfrm>
            <a:off x="6301590" y="49425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81" name="AutoShape 25"/>
          <p:cNvSpPr>
            <a:spLocks noChangeArrowheads="1"/>
          </p:cNvSpPr>
          <p:nvPr/>
        </p:nvSpPr>
        <p:spPr bwMode="auto">
          <a:xfrm>
            <a:off x="8282790" y="53997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82" name="AutoShape 26"/>
          <p:cNvSpPr>
            <a:spLocks noChangeArrowheads="1"/>
          </p:cNvSpPr>
          <p:nvPr/>
        </p:nvSpPr>
        <p:spPr bwMode="auto">
          <a:xfrm>
            <a:off x="8130390" y="57807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83" name="AutoShape 27"/>
          <p:cNvSpPr>
            <a:spLocks noChangeArrowheads="1"/>
          </p:cNvSpPr>
          <p:nvPr/>
        </p:nvSpPr>
        <p:spPr bwMode="auto">
          <a:xfrm>
            <a:off x="7977990" y="47901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84" name="AutoShape 28"/>
          <p:cNvSpPr>
            <a:spLocks noChangeArrowheads="1"/>
          </p:cNvSpPr>
          <p:nvPr/>
        </p:nvSpPr>
        <p:spPr bwMode="auto">
          <a:xfrm>
            <a:off x="8587590" y="6009311"/>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0685" name="AutoShape 29"/>
          <p:cNvSpPr>
            <a:spLocks noChangeArrowheads="1"/>
          </p:cNvSpPr>
          <p:nvPr/>
        </p:nvSpPr>
        <p:spPr bwMode="auto">
          <a:xfrm>
            <a:off x="7749390" y="3342311"/>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grpSp>
        <p:nvGrpSpPr>
          <p:cNvPr id="70686" name="Group 30"/>
          <p:cNvGrpSpPr>
            <a:grpSpLocks/>
          </p:cNvGrpSpPr>
          <p:nvPr/>
        </p:nvGrpSpPr>
        <p:grpSpPr bwMode="auto">
          <a:xfrm>
            <a:off x="2856716" y="2199312"/>
            <a:ext cx="6569075" cy="4754563"/>
            <a:chOff x="1094" y="912"/>
            <a:chExt cx="4138" cy="2995"/>
          </a:xfrm>
        </p:grpSpPr>
        <p:grpSp>
          <p:nvGrpSpPr>
            <p:cNvPr id="70700" name="Group 31"/>
            <p:cNvGrpSpPr>
              <a:grpSpLocks/>
            </p:cNvGrpSpPr>
            <p:nvPr/>
          </p:nvGrpSpPr>
          <p:grpSpPr bwMode="auto">
            <a:xfrm>
              <a:off x="1488" y="912"/>
              <a:ext cx="3744" cy="2640"/>
              <a:chOff x="1488" y="912"/>
              <a:chExt cx="3744" cy="2640"/>
            </a:xfrm>
          </p:grpSpPr>
          <p:sp>
            <p:nvSpPr>
              <p:cNvPr id="70703"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70704"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70701" name="Text Box 34"/>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70702" name="Text Box 35"/>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70687" name="Text Box 36"/>
          <p:cNvSpPr txBox="1">
            <a:spLocks noChangeArrowheads="1"/>
          </p:cNvSpPr>
          <p:nvPr/>
        </p:nvSpPr>
        <p:spPr bwMode="auto">
          <a:xfrm>
            <a:off x="1781978" y="4628187"/>
            <a:ext cx="1371600" cy="646113"/>
          </a:xfrm>
          <a:prstGeom prst="rect">
            <a:avLst/>
          </a:prstGeom>
          <a:noFill/>
          <a:ln w="9525">
            <a:noFill/>
            <a:miter lim="800000"/>
            <a:headEnd type="none" w="sm" len="sm"/>
            <a:tailEnd type="none" w="sm" len="sm"/>
          </a:ln>
        </p:spPr>
        <p:txBody>
          <a:bodyPr>
            <a:spAutoFit/>
          </a:bodyPr>
          <a:lstStyle/>
          <a:p>
            <a:r>
              <a:rPr lang="zh-CN" altLang="en-US" b="1" i="1">
                <a:solidFill>
                  <a:srgbClr val="0000FF"/>
                </a:solidFill>
                <a:latin typeface="Calibri" pitchFamily="34" charset="0"/>
                <a:ea typeface="Gulim" pitchFamily="34" charset="-127"/>
              </a:rPr>
              <a:t>答</a:t>
            </a:r>
            <a:r>
              <a:rPr lang="en-US" altLang="zh-CN" b="1" i="1">
                <a:solidFill>
                  <a:srgbClr val="0000FF"/>
                </a:solidFill>
                <a:latin typeface="Calibri" pitchFamily="34" charset="0"/>
                <a:ea typeface="Gulim" pitchFamily="34" charset="-127"/>
              </a:rPr>
              <a:t>: </a:t>
            </a:r>
            <a:r>
              <a:rPr lang="zh-CN" altLang="en-US" b="1" i="1">
                <a:solidFill>
                  <a:srgbClr val="0000FF"/>
                </a:solidFill>
                <a:latin typeface="Calibri" pitchFamily="34" charset="0"/>
                <a:ea typeface="Gulim" pitchFamily="34" charset="-127"/>
              </a:rPr>
              <a:t>这３个点聚类变了</a:t>
            </a:r>
            <a:endParaRPr lang="en-US" altLang="zh-CN" b="1">
              <a:solidFill>
                <a:srgbClr val="0000FF"/>
              </a:solidFill>
              <a:latin typeface="Calibri" pitchFamily="34" charset="0"/>
              <a:ea typeface="Gulim" pitchFamily="34" charset="-127"/>
            </a:endParaRPr>
          </a:p>
        </p:txBody>
      </p:sp>
      <p:sp>
        <p:nvSpPr>
          <p:cNvPr id="431141" name="Line 37"/>
          <p:cNvSpPr>
            <a:spLocks noChangeShapeType="1"/>
          </p:cNvSpPr>
          <p:nvPr/>
        </p:nvSpPr>
        <p:spPr bwMode="auto">
          <a:xfrm flipV="1">
            <a:off x="2415390" y="2961311"/>
            <a:ext cx="1600200" cy="1524000"/>
          </a:xfrm>
          <a:prstGeom prst="line">
            <a:avLst/>
          </a:prstGeom>
          <a:noFill/>
          <a:ln w="9525">
            <a:solidFill>
              <a:schemeClr val="tx1"/>
            </a:solidFill>
            <a:miter lim="800000"/>
            <a:headEnd type="none" w="sm" len="sm"/>
            <a:tailEnd type="triangle" w="sm" len="sm"/>
          </a:ln>
        </p:spPr>
        <p:txBody>
          <a:bodyPr wrap="none" anchor="ctr"/>
          <a:lstStyle/>
          <a:p>
            <a:endParaRPr lang="zh-CN" altLang="en-US"/>
          </a:p>
        </p:txBody>
      </p:sp>
      <p:sp>
        <p:nvSpPr>
          <p:cNvPr id="431142" name="Line 38"/>
          <p:cNvSpPr>
            <a:spLocks noChangeShapeType="1"/>
          </p:cNvSpPr>
          <p:nvPr/>
        </p:nvSpPr>
        <p:spPr bwMode="auto">
          <a:xfrm>
            <a:off x="2491590" y="4485311"/>
            <a:ext cx="3200400" cy="152400"/>
          </a:xfrm>
          <a:prstGeom prst="line">
            <a:avLst/>
          </a:prstGeom>
          <a:noFill/>
          <a:ln w="9525">
            <a:solidFill>
              <a:schemeClr val="tx1"/>
            </a:solidFill>
            <a:miter lim="800000"/>
            <a:headEnd type="none" w="sm" len="sm"/>
            <a:tailEnd type="triangle" w="sm" len="sm"/>
          </a:ln>
        </p:spPr>
        <p:txBody>
          <a:bodyPr wrap="none" anchor="ctr"/>
          <a:lstStyle/>
          <a:p>
            <a:endParaRPr lang="zh-CN" altLang="en-US"/>
          </a:p>
        </p:txBody>
      </p:sp>
      <p:sp>
        <p:nvSpPr>
          <p:cNvPr id="431143" name="Line 39"/>
          <p:cNvSpPr>
            <a:spLocks noChangeShapeType="1"/>
          </p:cNvSpPr>
          <p:nvPr/>
        </p:nvSpPr>
        <p:spPr bwMode="auto">
          <a:xfrm flipV="1">
            <a:off x="2491590" y="4104311"/>
            <a:ext cx="4572000" cy="381000"/>
          </a:xfrm>
          <a:prstGeom prst="line">
            <a:avLst/>
          </a:prstGeom>
          <a:noFill/>
          <a:ln w="9525">
            <a:solidFill>
              <a:schemeClr val="tx1"/>
            </a:solidFill>
            <a:miter lim="800000"/>
            <a:headEnd type="none" w="sm" len="sm"/>
            <a:tailEnd type="triangle" w="sm" len="sm"/>
          </a:ln>
        </p:spPr>
        <p:txBody>
          <a:bodyPr wrap="none" anchor="ctr"/>
          <a:lstStyle/>
          <a:p>
            <a:endParaRPr lang="zh-CN" altLang="en-US"/>
          </a:p>
        </p:txBody>
      </p:sp>
      <p:grpSp>
        <p:nvGrpSpPr>
          <p:cNvPr id="70691" name="Group 40"/>
          <p:cNvGrpSpPr>
            <a:grpSpLocks/>
          </p:cNvGrpSpPr>
          <p:nvPr/>
        </p:nvGrpSpPr>
        <p:grpSpPr bwMode="auto">
          <a:xfrm>
            <a:off x="7292190" y="3037514"/>
            <a:ext cx="685800" cy="446088"/>
            <a:chOff x="192" y="1824"/>
            <a:chExt cx="432" cy="281"/>
          </a:xfrm>
        </p:grpSpPr>
        <p:sp>
          <p:nvSpPr>
            <p:cNvPr id="70698" name="Oval 41"/>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70699" name="Text Box 42"/>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70692" name="Group 43"/>
          <p:cNvGrpSpPr>
            <a:grpSpLocks/>
          </p:cNvGrpSpPr>
          <p:nvPr/>
        </p:nvGrpSpPr>
        <p:grpSpPr bwMode="auto">
          <a:xfrm>
            <a:off x="7444590" y="4790111"/>
            <a:ext cx="685800" cy="533400"/>
            <a:chOff x="192" y="1824"/>
            <a:chExt cx="432" cy="336"/>
          </a:xfrm>
        </p:grpSpPr>
        <p:sp>
          <p:nvSpPr>
            <p:cNvPr id="70696"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70697" name="Text Box 45"/>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grpSp>
        <p:nvGrpSpPr>
          <p:cNvPr id="70693" name="Group 46"/>
          <p:cNvGrpSpPr>
            <a:grpSpLocks/>
          </p:cNvGrpSpPr>
          <p:nvPr/>
        </p:nvGrpSpPr>
        <p:grpSpPr bwMode="auto">
          <a:xfrm>
            <a:off x="4548990" y="5094911"/>
            <a:ext cx="685800" cy="533400"/>
            <a:chOff x="192" y="1824"/>
            <a:chExt cx="432" cy="336"/>
          </a:xfrm>
        </p:grpSpPr>
        <p:sp>
          <p:nvSpPr>
            <p:cNvPr id="70694" name="Oval 47"/>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70695" name="Text Box 48"/>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spTree>
    <p:extLst>
      <p:ext uri="{BB962C8B-B14F-4D97-AF65-F5344CB8AC3E}">
        <p14:creationId xmlns:p14="http://schemas.microsoft.com/office/powerpoint/2010/main" val="3657006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2000" fill="hold"/>
                                        <p:tgtEl>
                                          <p:spTgt spid="431111"/>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grpId="0" nodeType="clickEffect">
                                  <p:stCondLst>
                                    <p:cond delay="0"/>
                                  </p:stCondLst>
                                  <p:childTnLst>
                                    <p:animScale>
                                      <p:cBhvr>
                                        <p:cTn id="10" dur="2000" fill="hold"/>
                                        <p:tgtEl>
                                          <p:spTgt spid="431115"/>
                                        </p:tgtEl>
                                      </p:cBhvr>
                                      <p:by x="150000" y="150000"/>
                                    </p:animScale>
                                  </p:childTnLst>
                                </p:cTn>
                              </p:par>
                              <p:par>
                                <p:cTn id="11" presetID="6" presetClass="emph" presetSubtype="0" fill="hold" grpId="0" nodeType="withEffect">
                                  <p:stCondLst>
                                    <p:cond delay="0"/>
                                  </p:stCondLst>
                                  <p:childTnLst>
                                    <p:animScale>
                                      <p:cBhvr>
                                        <p:cTn id="12" dur="2000" fill="hold"/>
                                        <p:tgtEl>
                                          <p:spTgt spid="431123"/>
                                        </p:tgtEl>
                                      </p:cBhvr>
                                      <p:by x="150000" y="150000"/>
                                    </p:animScale>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1141"/>
                                        </p:tgtEl>
                                        <p:attrNameLst>
                                          <p:attrName>style.visibility</p:attrName>
                                        </p:attrNameLst>
                                      </p:cBhvr>
                                      <p:to>
                                        <p:strVal val="visible"/>
                                      </p:to>
                                    </p:set>
                                    <p:animEffect transition="in" filter="blinds(horizontal)">
                                      <p:cBhvr>
                                        <p:cTn id="17" dur="500"/>
                                        <p:tgtEl>
                                          <p:spTgt spid="43114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31143"/>
                                        </p:tgtEl>
                                        <p:attrNameLst>
                                          <p:attrName>style.visibility</p:attrName>
                                        </p:attrNameLst>
                                      </p:cBhvr>
                                      <p:to>
                                        <p:strVal val="visible"/>
                                      </p:to>
                                    </p:set>
                                    <p:animEffect transition="in" filter="blinds(horizontal)">
                                      <p:cBhvr>
                                        <p:cTn id="20" dur="500"/>
                                        <p:tgtEl>
                                          <p:spTgt spid="43114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31142"/>
                                        </p:tgtEl>
                                        <p:attrNameLst>
                                          <p:attrName>style.visibility</p:attrName>
                                        </p:attrNameLst>
                                      </p:cBhvr>
                                      <p:to>
                                        <p:strVal val="visible"/>
                                      </p:to>
                                    </p:set>
                                    <p:animEffect transition="in" filter="blinds(horizontal)">
                                      <p:cBhvr>
                                        <p:cTn id="23" dur="500"/>
                                        <p:tgtEl>
                                          <p:spTgt spid="43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11" grpId="0" animBg="1"/>
      <p:bldP spid="431115" grpId="0" animBg="1"/>
      <p:bldP spid="431123" grpId="0" animBg="1"/>
      <p:bldP spid="431141" grpId="0" animBg="1"/>
      <p:bldP spid="431142" grpId="0" animBg="1"/>
      <p:bldP spid="4311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996292" y="888998"/>
            <a:ext cx="7267575"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sz="4000" dirty="0"/>
          </a:p>
        </p:txBody>
      </p:sp>
      <p:sp>
        <p:nvSpPr>
          <p:cNvPr id="71683" name="AutoShape 3"/>
          <p:cNvSpPr>
            <a:spLocks noChangeArrowheads="1"/>
          </p:cNvSpPr>
          <p:nvPr/>
        </p:nvSpPr>
        <p:spPr bwMode="auto">
          <a:xfrm>
            <a:off x="4344204" y="53038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84" name="AutoShape 4"/>
          <p:cNvSpPr>
            <a:spLocks noChangeArrowheads="1"/>
          </p:cNvSpPr>
          <p:nvPr/>
        </p:nvSpPr>
        <p:spPr bwMode="auto">
          <a:xfrm>
            <a:off x="4496604" y="55324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85" name="AutoShape 5"/>
          <p:cNvSpPr>
            <a:spLocks noChangeArrowheads="1"/>
          </p:cNvSpPr>
          <p:nvPr/>
        </p:nvSpPr>
        <p:spPr bwMode="auto">
          <a:xfrm>
            <a:off x="4268004" y="57610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86" name="AutoShape 6"/>
          <p:cNvSpPr>
            <a:spLocks noChangeArrowheads="1"/>
          </p:cNvSpPr>
          <p:nvPr/>
        </p:nvSpPr>
        <p:spPr bwMode="auto">
          <a:xfrm>
            <a:off x="4039404" y="50752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87" name="AutoShape 7"/>
          <p:cNvSpPr>
            <a:spLocks noChangeArrowheads="1"/>
          </p:cNvSpPr>
          <p:nvPr/>
        </p:nvSpPr>
        <p:spPr bwMode="auto">
          <a:xfrm>
            <a:off x="4039404" y="27130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88" name="AutoShape 8"/>
          <p:cNvSpPr>
            <a:spLocks noChangeArrowheads="1"/>
          </p:cNvSpPr>
          <p:nvPr/>
        </p:nvSpPr>
        <p:spPr bwMode="auto">
          <a:xfrm>
            <a:off x="4039404" y="42370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89" name="AutoShape 9"/>
          <p:cNvSpPr>
            <a:spLocks noChangeArrowheads="1"/>
          </p:cNvSpPr>
          <p:nvPr/>
        </p:nvSpPr>
        <p:spPr bwMode="auto">
          <a:xfrm>
            <a:off x="4039404" y="57610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0" name="AutoShape 10"/>
          <p:cNvSpPr>
            <a:spLocks noChangeArrowheads="1"/>
          </p:cNvSpPr>
          <p:nvPr/>
        </p:nvSpPr>
        <p:spPr bwMode="auto">
          <a:xfrm>
            <a:off x="3582204" y="4770436"/>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1" name="AutoShape 11"/>
          <p:cNvSpPr>
            <a:spLocks noChangeArrowheads="1"/>
          </p:cNvSpPr>
          <p:nvPr/>
        </p:nvSpPr>
        <p:spPr bwMode="auto">
          <a:xfrm>
            <a:off x="5715804" y="44656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2" name="AutoShape 12"/>
          <p:cNvSpPr>
            <a:spLocks noChangeArrowheads="1"/>
          </p:cNvSpPr>
          <p:nvPr/>
        </p:nvSpPr>
        <p:spPr bwMode="auto">
          <a:xfrm>
            <a:off x="7849404" y="24844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3" name="AutoShape 13"/>
          <p:cNvSpPr>
            <a:spLocks noChangeArrowheads="1"/>
          </p:cNvSpPr>
          <p:nvPr/>
        </p:nvSpPr>
        <p:spPr bwMode="auto">
          <a:xfrm>
            <a:off x="8306604" y="25606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4" name="AutoShape 14"/>
          <p:cNvSpPr>
            <a:spLocks noChangeArrowheads="1"/>
          </p:cNvSpPr>
          <p:nvPr/>
        </p:nvSpPr>
        <p:spPr bwMode="auto">
          <a:xfrm>
            <a:off x="8154204" y="27130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5" name="AutoShape 15"/>
          <p:cNvSpPr>
            <a:spLocks noChangeArrowheads="1"/>
          </p:cNvSpPr>
          <p:nvPr/>
        </p:nvSpPr>
        <p:spPr bwMode="auto">
          <a:xfrm>
            <a:off x="8001804" y="28654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6" name="AutoShape 16"/>
          <p:cNvSpPr>
            <a:spLocks noChangeArrowheads="1"/>
          </p:cNvSpPr>
          <p:nvPr/>
        </p:nvSpPr>
        <p:spPr bwMode="auto">
          <a:xfrm>
            <a:off x="8306604" y="30178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7" name="AutoShape 17"/>
          <p:cNvSpPr>
            <a:spLocks noChangeArrowheads="1"/>
          </p:cNvSpPr>
          <p:nvPr/>
        </p:nvSpPr>
        <p:spPr bwMode="auto">
          <a:xfrm>
            <a:off x="8611404" y="33988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8" name="AutoShape 18"/>
          <p:cNvSpPr>
            <a:spLocks noChangeArrowheads="1"/>
          </p:cNvSpPr>
          <p:nvPr/>
        </p:nvSpPr>
        <p:spPr bwMode="auto">
          <a:xfrm>
            <a:off x="6858804" y="24844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699" name="AutoShape 19"/>
          <p:cNvSpPr>
            <a:spLocks noChangeArrowheads="1"/>
          </p:cNvSpPr>
          <p:nvPr/>
        </p:nvSpPr>
        <p:spPr bwMode="auto">
          <a:xfrm>
            <a:off x="7163604" y="39322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0" name="AutoShape 20"/>
          <p:cNvSpPr>
            <a:spLocks noChangeArrowheads="1"/>
          </p:cNvSpPr>
          <p:nvPr/>
        </p:nvSpPr>
        <p:spPr bwMode="auto">
          <a:xfrm>
            <a:off x="7163604" y="54562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1" name="AutoShape 21"/>
          <p:cNvSpPr>
            <a:spLocks noChangeArrowheads="1"/>
          </p:cNvSpPr>
          <p:nvPr/>
        </p:nvSpPr>
        <p:spPr bwMode="auto">
          <a:xfrm>
            <a:off x="7544604" y="57610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2" name="AutoShape 22"/>
          <p:cNvSpPr>
            <a:spLocks noChangeArrowheads="1"/>
          </p:cNvSpPr>
          <p:nvPr/>
        </p:nvSpPr>
        <p:spPr bwMode="auto">
          <a:xfrm>
            <a:off x="7925604" y="49990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3" name="AutoShape 23"/>
          <p:cNvSpPr>
            <a:spLocks noChangeArrowheads="1"/>
          </p:cNvSpPr>
          <p:nvPr/>
        </p:nvSpPr>
        <p:spPr bwMode="auto">
          <a:xfrm>
            <a:off x="7087404" y="43894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4" name="AutoShape 24"/>
          <p:cNvSpPr>
            <a:spLocks noChangeArrowheads="1"/>
          </p:cNvSpPr>
          <p:nvPr/>
        </p:nvSpPr>
        <p:spPr bwMode="auto">
          <a:xfrm>
            <a:off x="6325404" y="48466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5" name="AutoShape 25"/>
          <p:cNvSpPr>
            <a:spLocks noChangeArrowheads="1"/>
          </p:cNvSpPr>
          <p:nvPr/>
        </p:nvSpPr>
        <p:spPr bwMode="auto">
          <a:xfrm>
            <a:off x="8306604" y="53038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6" name="AutoShape 26"/>
          <p:cNvSpPr>
            <a:spLocks noChangeArrowheads="1"/>
          </p:cNvSpPr>
          <p:nvPr/>
        </p:nvSpPr>
        <p:spPr bwMode="auto">
          <a:xfrm>
            <a:off x="8154204" y="56848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7" name="AutoShape 27"/>
          <p:cNvSpPr>
            <a:spLocks noChangeArrowheads="1"/>
          </p:cNvSpPr>
          <p:nvPr/>
        </p:nvSpPr>
        <p:spPr bwMode="auto">
          <a:xfrm>
            <a:off x="8001804" y="46942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8" name="AutoShape 28"/>
          <p:cNvSpPr>
            <a:spLocks noChangeArrowheads="1"/>
          </p:cNvSpPr>
          <p:nvPr/>
        </p:nvSpPr>
        <p:spPr bwMode="auto">
          <a:xfrm>
            <a:off x="8611404" y="5913436"/>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09" name="AutoShape 29"/>
          <p:cNvSpPr>
            <a:spLocks noChangeArrowheads="1"/>
          </p:cNvSpPr>
          <p:nvPr/>
        </p:nvSpPr>
        <p:spPr bwMode="auto">
          <a:xfrm>
            <a:off x="7773204" y="3246436"/>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1710" name="Line 30"/>
          <p:cNvSpPr>
            <a:spLocks noChangeShapeType="1"/>
          </p:cNvSpPr>
          <p:nvPr/>
        </p:nvSpPr>
        <p:spPr bwMode="auto">
          <a:xfrm flipH="1" flipV="1">
            <a:off x="4191804" y="4770436"/>
            <a:ext cx="304800" cy="228600"/>
          </a:xfrm>
          <a:prstGeom prst="line">
            <a:avLst/>
          </a:prstGeom>
          <a:noFill/>
          <a:ln w="57150">
            <a:solidFill>
              <a:schemeClr val="tx1"/>
            </a:solidFill>
            <a:round/>
            <a:headEnd/>
            <a:tailEnd type="triangle" w="med" len="med"/>
          </a:ln>
        </p:spPr>
        <p:txBody>
          <a:bodyPr/>
          <a:lstStyle/>
          <a:p>
            <a:endParaRPr lang="zh-CN" altLang="en-US"/>
          </a:p>
        </p:txBody>
      </p:sp>
      <p:sp>
        <p:nvSpPr>
          <p:cNvPr id="71711" name="Line 31"/>
          <p:cNvSpPr>
            <a:spLocks noChangeShapeType="1"/>
          </p:cNvSpPr>
          <p:nvPr/>
        </p:nvSpPr>
        <p:spPr bwMode="auto">
          <a:xfrm flipH="1">
            <a:off x="7316004" y="4922836"/>
            <a:ext cx="152400" cy="381000"/>
          </a:xfrm>
          <a:prstGeom prst="line">
            <a:avLst/>
          </a:prstGeom>
          <a:noFill/>
          <a:ln w="57150">
            <a:solidFill>
              <a:schemeClr val="tx1"/>
            </a:solidFill>
            <a:round/>
            <a:headEnd/>
            <a:tailEnd type="triangle" w="med" len="med"/>
          </a:ln>
        </p:spPr>
        <p:txBody>
          <a:bodyPr/>
          <a:lstStyle/>
          <a:p>
            <a:endParaRPr lang="zh-CN" altLang="en-US"/>
          </a:p>
        </p:txBody>
      </p:sp>
      <p:sp>
        <p:nvSpPr>
          <p:cNvPr id="71712" name="Line 32"/>
          <p:cNvSpPr>
            <a:spLocks noChangeShapeType="1"/>
          </p:cNvSpPr>
          <p:nvPr/>
        </p:nvSpPr>
        <p:spPr bwMode="auto">
          <a:xfrm>
            <a:off x="7620804" y="2941636"/>
            <a:ext cx="304800" cy="0"/>
          </a:xfrm>
          <a:prstGeom prst="line">
            <a:avLst/>
          </a:prstGeom>
          <a:noFill/>
          <a:ln w="57150">
            <a:solidFill>
              <a:schemeClr val="tx1"/>
            </a:solidFill>
            <a:round/>
            <a:headEnd/>
            <a:tailEnd type="triangle" w="med" len="med"/>
          </a:ln>
        </p:spPr>
        <p:txBody>
          <a:bodyPr/>
          <a:lstStyle/>
          <a:p>
            <a:endParaRPr lang="zh-CN" altLang="en-US"/>
          </a:p>
        </p:txBody>
      </p:sp>
      <p:grpSp>
        <p:nvGrpSpPr>
          <p:cNvPr id="71713" name="Group 33"/>
          <p:cNvGrpSpPr>
            <a:grpSpLocks/>
          </p:cNvGrpSpPr>
          <p:nvPr/>
        </p:nvGrpSpPr>
        <p:grpSpPr bwMode="auto">
          <a:xfrm>
            <a:off x="2880530" y="2103437"/>
            <a:ext cx="6569075" cy="4754563"/>
            <a:chOff x="1094" y="912"/>
            <a:chExt cx="4138" cy="2995"/>
          </a:xfrm>
        </p:grpSpPr>
        <p:grpSp>
          <p:nvGrpSpPr>
            <p:cNvPr id="71724" name="Group 34"/>
            <p:cNvGrpSpPr>
              <a:grpSpLocks/>
            </p:cNvGrpSpPr>
            <p:nvPr/>
          </p:nvGrpSpPr>
          <p:grpSpPr bwMode="auto">
            <a:xfrm>
              <a:off x="1488" y="912"/>
              <a:ext cx="3744" cy="2640"/>
              <a:chOff x="1488" y="912"/>
              <a:chExt cx="3744" cy="2640"/>
            </a:xfrm>
          </p:grpSpPr>
          <p:sp>
            <p:nvSpPr>
              <p:cNvPr id="71727" name="Line 35"/>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71728" name="Line 36"/>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71725" name="Text Box 37"/>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71726" name="Text Box 38"/>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71714" name="Text Box 39"/>
          <p:cNvSpPr txBox="1">
            <a:spLocks noChangeArrowheads="1"/>
          </p:cNvSpPr>
          <p:nvPr/>
        </p:nvSpPr>
        <p:spPr bwMode="auto">
          <a:xfrm>
            <a:off x="2210604" y="3932236"/>
            <a:ext cx="1143000" cy="646112"/>
          </a:xfrm>
          <a:prstGeom prst="rect">
            <a:avLst/>
          </a:prstGeom>
          <a:noFill/>
          <a:ln w="9525">
            <a:noFill/>
            <a:miter lim="800000"/>
            <a:headEnd type="none" w="sm" len="sm"/>
            <a:tailEnd type="none" w="sm" len="sm"/>
          </a:ln>
        </p:spPr>
        <p:txBody>
          <a:bodyPr>
            <a:spAutoFit/>
          </a:bodyPr>
          <a:lstStyle/>
          <a:p>
            <a:r>
              <a:rPr lang="zh-CN" altLang="en-US">
                <a:solidFill>
                  <a:srgbClr val="0000FF"/>
                </a:solidFill>
                <a:latin typeface="Calibri" pitchFamily="34" charset="0"/>
                <a:ea typeface="Gulim" pitchFamily="34" charset="-127"/>
              </a:rPr>
              <a:t>重新计算聚类均值</a:t>
            </a:r>
            <a:endParaRPr lang="en-US" altLang="zh-CN">
              <a:solidFill>
                <a:srgbClr val="0000FF"/>
              </a:solidFill>
              <a:latin typeface="Calibri" pitchFamily="34" charset="0"/>
              <a:ea typeface="Gulim" pitchFamily="34" charset="-127"/>
            </a:endParaRPr>
          </a:p>
        </p:txBody>
      </p:sp>
      <p:grpSp>
        <p:nvGrpSpPr>
          <p:cNvPr id="71715" name="Group 40"/>
          <p:cNvGrpSpPr>
            <a:grpSpLocks/>
          </p:cNvGrpSpPr>
          <p:nvPr/>
        </p:nvGrpSpPr>
        <p:grpSpPr bwMode="auto">
          <a:xfrm>
            <a:off x="7316004" y="2941639"/>
            <a:ext cx="685800" cy="446088"/>
            <a:chOff x="192" y="1824"/>
            <a:chExt cx="432" cy="281"/>
          </a:xfrm>
        </p:grpSpPr>
        <p:sp>
          <p:nvSpPr>
            <p:cNvPr id="71722" name="Oval 41"/>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71723" name="Text Box 42"/>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71716" name="Group 43"/>
          <p:cNvGrpSpPr>
            <a:grpSpLocks/>
          </p:cNvGrpSpPr>
          <p:nvPr/>
        </p:nvGrpSpPr>
        <p:grpSpPr bwMode="auto">
          <a:xfrm>
            <a:off x="7468404" y="4694236"/>
            <a:ext cx="685800" cy="533400"/>
            <a:chOff x="192" y="1824"/>
            <a:chExt cx="432" cy="336"/>
          </a:xfrm>
        </p:grpSpPr>
        <p:sp>
          <p:nvSpPr>
            <p:cNvPr id="71720"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71721" name="Text Box 45"/>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grpSp>
        <p:nvGrpSpPr>
          <p:cNvPr id="71717" name="Group 46"/>
          <p:cNvGrpSpPr>
            <a:grpSpLocks/>
          </p:cNvGrpSpPr>
          <p:nvPr/>
        </p:nvGrpSpPr>
        <p:grpSpPr bwMode="auto">
          <a:xfrm>
            <a:off x="4572804" y="4999036"/>
            <a:ext cx="685800" cy="533400"/>
            <a:chOff x="192" y="1824"/>
            <a:chExt cx="432" cy="336"/>
          </a:xfrm>
        </p:grpSpPr>
        <p:sp>
          <p:nvSpPr>
            <p:cNvPr id="71718" name="Oval 47"/>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71719" name="Text Box 48"/>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spTree>
    <p:extLst>
      <p:ext uri="{BB962C8B-B14F-4D97-AF65-F5344CB8AC3E}">
        <p14:creationId xmlns:p14="http://schemas.microsoft.com/office/powerpoint/2010/main" val="14486284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213011" y="968340"/>
            <a:ext cx="7029450" cy="533400"/>
          </a:xfrm>
        </p:spPr>
        <p:txBody>
          <a:bodyPr rtlCol="0">
            <a:normAutofit fontScale="90000"/>
          </a:bodyPr>
          <a:lstStyle/>
          <a:p>
            <a:pPr>
              <a:defRPr/>
            </a:pPr>
            <a:r>
              <a:rPr lang="en-US" altLang="zh-CN" b="1" dirty="0" smtClean="0">
                <a:solidFill>
                  <a:srgbClr val="7030A0"/>
                </a:solidFill>
              </a:rPr>
              <a:t>k</a:t>
            </a:r>
            <a:r>
              <a:rPr lang="zh-CN" altLang="en-US" b="1" dirty="0" smtClean="0">
                <a:solidFill>
                  <a:srgbClr val="7030A0"/>
                </a:solidFill>
              </a:rPr>
              <a:t>－均值方法</a:t>
            </a:r>
            <a:endParaRPr lang="en-US" altLang="zh-CN" sz="4000" dirty="0"/>
          </a:p>
        </p:txBody>
      </p:sp>
      <p:sp>
        <p:nvSpPr>
          <p:cNvPr id="72707" name="AutoShape 3"/>
          <p:cNvSpPr>
            <a:spLocks noChangeArrowheads="1"/>
          </p:cNvSpPr>
          <p:nvPr/>
        </p:nvSpPr>
        <p:spPr bwMode="auto">
          <a:xfrm>
            <a:off x="4637124" y="53831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08" name="AutoShape 4"/>
          <p:cNvSpPr>
            <a:spLocks noChangeArrowheads="1"/>
          </p:cNvSpPr>
          <p:nvPr/>
        </p:nvSpPr>
        <p:spPr bwMode="auto">
          <a:xfrm>
            <a:off x="4789524" y="56117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09" name="AutoShape 5"/>
          <p:cNvSpPr>
            <a:spLocks noChangeArrowheads="1"/>
          </p:cNvSpPr>
          <p:nvPr/>
        </p:nvSpPr>
        <p:spPr bwMode="auto">
          <a:xfrm>
            <a:off x="4560924" y="58403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0" name="AutoShape 6"/>
          <p:cNvSpPr>
            <a:spLocks noChangeArrowheads="1"/>
          </p:cNvSpPr>
          <p:nvPr/>
        </p:nvSpPr>
        <p:spPr bwMode="auto">
          <a:xfrm>
            <a:off x="4332324" y="51545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1" name="AutoShape 7"/>
          <p:cNvSpPr>
            <a:spLocks noChangeArrowheads="1"/>
          </p:cNvSpPr>
          <p:nvPr/>
        </p:nvSpPr>
        <p:spPr bwMode="auto">
          <a:xfrm>
            <a:off x="4332324" y="27923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2" name="AutoShape 8"/>
          <p:cNvSpPr>
            <a:spLocks noChangeArrowheads="1"/>
          </p:cNvSpPr>
          <p:nvPr/>
        </p:nvSpPr>
        <p:spPr bwMode="auto">
          <a:xfrm>
            <a:off x="4332324" y="43163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3" name="AutoShape 9"/>
          <p:cNvSpPr>
            <a:spLocks noChangeArrowheads="1"/>
          </p:cNvSpPr>
          <p:nvPr/>
        </p:nvSpPr>
        <p:spPr bwMode="auto">
          <a:xfrm>
            <a:off x="4332324" y="58403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4" name="AutoShape 10"/>
          <p:cNvSpPr>
            <a:spLocks noChangeArrowheads="1"/>
          </p:cNvSpPr>
          <p:nvPr/>
        </p:nvSpPr>
        <p:spPr bwMode="auto">
          <a:xfrm>
            <a:off x="3875124" y="4849778"/>
            <a:ext cx="152400" cy="152400"/>
          </a:xfrm>
          <a:prstGeom prst="diamond">
            <a:avLst/>
          </a:prstGeom>
          <a:solidFill>
            <a:srgbClr val="FF00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5" name="AutoShape 11"/>
          <p:cNvSpPr>
            <a:spLocks noChangeArrowheads="1"/>
          </p:cNvSpPr>
          <p:nvPr/>
        </p:nvSpPr>
        <p:spPr bwMode="auto">
          <a:xfrm>
            <a:off x="6008724" y="45449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6" name="AutoShape 12"/>
          <p:cNvSpPr>
            <a:spLocks noChangeArrowheads="1"/>
          </p:cNvSpPr>
          <p:nvPr/>
        </p:nvSpPr>
        <p:spPr bwMode="auto">
          <a:xfrm>
            <a:off x="8142324" y="25637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7" name="AutoShape 13"/>
          <p:cNvSpPr>
            <a:spLocks noChangeArrowheads="1"/>
          </p:cNvSpPr>
          <p:nvPr/>
        </p:nvSpPr>
        <p:spPr bwMode="auto">
          <a:xfrm>
            <a:off x="8599524" y="26399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8" name="AutoShape 14"/>
          <p:cNvSpPr>
            <a:spLocks noChangeArrowheads="1"/>
          </p:cNvSpPr>
          <p:nvPr/>
        </p:nvSpPr>
        <p:spPr bwMode="auto">
          <a:xfrm>
            <a:off x="8447124" y="27923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19" name="AutoShape 15"/>
          <p:cNvSpPr>
            <a:spLocks noChangeArrowheads="1"/>
          </p:cNvSpPr>
          <p:nvPr/>
        </p:nvSpPr>
        <p:spPr bwMode="auto">
          <a:xfrm>
            <a:off x="8294724" y="29447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0" name="AutoShape 16"/>
          <p:cNvSpPr>
            <a:spLocks noChangeArrowheads="1"/>
          </p:cNvSpPr>
          <p:nvPr/>
        </p:nvSpPr>
        <p:spPr bwMode="auto">
          <a:xfrm>
            <a:off x="8599524" y="30971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1" name="AutoShape 17"/>
          <p:cNvSpPr>
            <a:spLocks noChangeArrowheads="1"/>
          </p:cNvSpPr>
          <p:nvPr/>
        </p:nvSpPr>
        <p:spPr bwMode="auto">
          <a:xfrm>
            <a:off x="8904324" y="34781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2" name="AutoShape 18"/>
          <p:cNvSpPr>
            <a:spLocks noChangeArrowheads="1"/>
          </p:cNvSpPr>
          <p:nvPr/>
        </p:nvSpPr>
        <p:spPr bwMode="auto">
          <a:xfrm>
            <a:off x="7151724" y="25637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3" name="AutoShape 19"/>
          <p:cNvSpPr>
            <a:spLocks noChangeArrowheads="1"/>
          </p:cNvSpPr>
          <p:nvPr/>
        </p:nvSpPr>
        <p:spPr bwMode="auto">
          <a:xfrm>
            <a:off x="7456524" y="40115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4" name="AutoShape 20"/>
          <p:cNvSpPr>
            <a:spLocks noChangeArrowheads="1"/>
          </p:cNvSpPr>
          <p:nvPr/>
        </p:nvSpPr>
        <p:spPr bwMode="auto">
          <a:xfrm>
            <a:off x="7456524" y="55355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5" name="AutoShape 21"/>
          <p:cNvSpPr>
            <a:spLocks noChangeArrowheads="1"/>
          </p:cNvSpPr>
          <p:nvPr/>
        </p:nvSpPr>
        <p:spPr bwMode="auto">
          <a:xfrm>
            <a:off x="7837524" y="58403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6" name="AutoShape 22"/>
          <p:cNvSpPr>
            <a:spLocks noChangeArrowheads="1"/>
          </p:cNvSpPr>
          <p:nvPr/>
        </p:nvSpPr>
        <p:spPr bwMode="auto">
          <a:xfrm>
            <a:off x="8218524" y="50783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7" name="AutoShape 23"/>
          <p:cNvSpPr>
            <a:spLocks noChangeArrowheads="1"/>
          </p:cNvSpPr>
          <p:nvPr/>
        </p:nvSpPr>
        <p:spPr bwMode="auto">
          <a:xfrm>
            <a:off x="7380324" y="44687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8" name="AutoShape 24"/>
          <p:cNvSpPr>
            <a:spLocks noChangeArrowheads="1"/>
          </p:cNvSpPr>
          <p:nvPr/>
        </p:nvSpPr>
        <p:spPr bwMode="auto">
          <a:xfrm>
            <a:off x="6618324" y="49259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29" name="AutoShape 25"/>
          <p:cNvSpPr>
            <a:spLocks noChangeArrowheads="1"/>
          </p:cNvSpPr>
          <p:nvPr/>
        </p:nvSpPr>
        <p:spPr bwMode="auto">
          <a:xfrm>
            <a:off x="8599524" y="53831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30" name="AutoShape 26"/>
          <p:cNvSpPr>
            <a:spLocks noChangeArrowheads="1"/>
          </p:cNvSpPr>
          <p:nvPr/>
        </p:nvSpPr>
        <p:spPr bwMode="auto">
          <a:xfrm>
            <a:off x="8447124" y="57641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31" name="AutoShape 27"/>
          <p:cNvSpPr>
            <a:spLocks noChangeArrowheads="1"/>
          </p:cNvSpPr>
          <p:nvPr/>
        </p:nvSpPr>
        <p:spPr bwMode="auto">
          <a:xfrm>
            <a:off x="8294724" y="47735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32" name="AutoShape 28"/>
          <p:cNvSpPr>
            <a:spLocks noChangeArrowheads="1"/>
          </p:cNvSpPr>
          <p:nvPr/>
        </p:nvSpPr>
        <p:spPr bwMode="auto">
          <a:xfrm>
            <a:off x="8904324" y="5992778"/>
            <a:ext cx="152400" cy="152400"/>
          </a:xfrm>
          <a:prstGeom prst="diamond">
            <a:avLst/>
          </a:prstGeom>
          <a:solidFill>
            <a:schemeClr val="accent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72733" name="AutoShape 29"/>
          <p:cNvSpPr>
            <a:spLocks noChangeArrowheads="1"/>
          </p:cNvSpPr>
          <p:nvPr/>
        </p:nvSpPr>
        <p:spPr bwMode="auto">
          <a:xfrm>
            <a:off x="8066124" y="3325778"/>
            <a:ext cx="152400" cy="152400"/>
          </a:xfrm>
          <a:prstGeom prst="diamond">
            <a:avLst/>
          </a:prstGeom>
          <a:solidFill>
            <a:srgbClr val="00FF00"/>
          </a:solidFill>
          <a:ln w="9525">
            <a:solidFill>
              <a:schemeClr val="tx1"/>
            </a:solidFill>
            <a:miter lim="800000"/>
            <a:headEnd/>
            <a:tailEnd/>
          </a:ln>
        </p:spPr>
        <p:txBody>
          <a:bodyPr wrap="none" anchor="ctr"/>
          <a:lstStyle/>
          <a:p>
            <a:endParaRPr lang="zh-CN" altLang="en-US">
              <a:latin typeface="Calibri" pitchFamily="34" charset="0"/>
            </a:endParaRPr>
          </a:p>
        </p:txBody>
      </p:sp>
      <p:grpSp>
        <p:nvGrpSpPr>
          <p:cNvPr id="72734" name="Group 30"/>
          <p:cNvGrpSpPr>
            <a:grpSpLocks/>
          </p:cNvGrpSpPr>
          <p:nvPr/>
        </p:nvGrpSpPr>
        <p:grpSpPr bwMode="auto">
          <a:xfrm>
            <a:off x="3173450" y="2182779"/>
            <a:ext cx="6569075" cy="4754563"/>
            <a:chOff x="1094" y="912"/>
            <a:chExt cx="4138" cy="2995"/>
          </a:xfrm>
        </p:grpSpPr>
        <p:grpSp>
          <p:nvGrpSpPr>
            <p:cNvPr id="72745" name="Group 31"/>
            <p:cNvGrpSpPr>
              <a:grpSpLocks/>
            </p:cNvGrpSpPr>
            <p:nvPr/>
          </p:nvGrpSpPr>
          <p:grpSpPr bwMode="auto">
            <a:xfrm>
              <a:off x="1488" y="912"/>
              <a:ext cx="3744" cy="2640"/>
              <a:chOff x="1488" y="912"/>
              <a:chExt cx="3744" cy="2640"/>
            </a:xfrm>
          </p:grpSpPr>
          <p:sp>
            <p:nvSpPr>
              <p:cNvPr id="72748" name="Line 32"/>
              <p:cNvSpPr>
                <a:spLocks noChangeShapeType="1"/>
              </p:cNvSpPr>
              <p:nvPr/>
            </p:nvSpPr>
            <p:spPr bwMode="auto">
              <a:xfrm>
                <a:off x="1488" y="912"/>
                <a:ext cx="0" cy="264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sp>
            <p:nvSpPr>
              <p:cNvPr id="72749" name="Line 33"/>
              <p:cNvSpPr>
                <a:spLocks noChangeShapeType="1"/>
              </p:cNvSpPr>
              <p:nvPr/>
            </p:nvSpPr>
            <p:spPr bwMode="auto">
              <a:xfrm>
                <a:off x="1488" y="3552"/>
                <a:ext cx="3744" cy="0"/>
              </a:xfrm>
              <a:prstGeom prst="line">
                <a:avLst/>
              </a:prstGeom>
              <a:noFill/>
              <a:ln w="9525">
                <a:solidFill>
                  <a:schemeClr val="tx1"/>
                </a:solidFill>
                <a:miter lim="800000"/>
                <a:headEnd type="none" w="sm" len="sm"/>
                <a:tailEnd type="none" w="sm" len="sm"/>
              </a:ln>
            </p:spPr>
            <p:txBody>
              <a:bodyPr wrap="none" anchor="ctr"/>
              <a:lstStyle/>
              <a:p>
                <a:endParaRPr lang="zh-CN" altLang="en-US"/>
              </a:p>
            </p:txBody>
          </p:sp>
        </p:grpSp>
        <p:sp>
          <p:nvSpPr>
            <p:cNvPr id="72746" name="Text Box 34"/>
            <p:cNvSpPr txBox="1">
              <a:spLocks noChangeArrowheads="1"/>
            </p:cNvSpPr>
            <p:nvPr/>
          </p:nvSpPr>
          <p:spPr bwMode="auto">
            <a:xfrm>
              <a:off x="3206" y="3674"/>
              <a:ext cx="192"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X</a:t>
              </a:r>
            </a:p>
          </p:txBody>
        </p:sp>
        <p:sp>
          <p:nvSpPr>
            <p:cNvPr id="72747" name="Text Box 35"/>
            <p:cNvSpPr txBox="1">
              <a:spLocks noChangeArrowheads="1"/>
            </p:cNvSpPr>
            <p:nvPr/>
          </p:nvSpPr>
          <p:spPr bwMode="auto">
            <a:xfrm>
              <a:off x="1094" y="1754"/>
              <a:ext cx="187" cy="233"/>
            </a:xfrm>
            <a:prstGeom prst="rect">
              <a:avLst/>
            </a:prstGeom>
            <a:noFill/>
            <a:ln w="9525">
              <a:noFill/>
              <a:miter lim="800000"/>
              <a:headEnd type="none" w="sm" len="sm"/>
              <a:tailEnd type="none" w="sm" len="sm"/>
            </a:ln>
          </p:spPr>
          <p:txBody>
            <a:bodyPr wrap="none">
              <a:spAutoFit/>
            </a:bodyPr>
            <a:lstStyle/>
            <a:p>
              <a:r>
                <a:rPr lang="en-US" altLang="zh-CN">
                  <a:latin typeface="Calibri" pitchFamily="34" charset="0"/>
                  <a:ea typeface="Gulim" pitchFamily="34" charset="-127"/>
                </a:rPr>
                <a:t>Y</a:t>
              </a:r>
            </a:p>
          </p:txBody>
        </p:sp>
      </p:grpSp>
      <p:sp>
        <p:nvSpPr>
          <p:cNvPr id="72735" name="Text Box 36"/>
          <p:cNvSpPr txBox="1">
            <a:spLocks noChangeArrowheads="1"/>
          </p:cNvSpPr>
          <p:nvPr/>
        </p:nvSpPr>
        <p:spPr bwMode="auto">
          <a:xfrm>
            <a:off x="2427324" y="4849779"/>
            <a:ext cx="1143000" cy="923925"/>
          </a:xfrm>
          <a:prstGeom prst="rect">
            <a:avLst/>
          </a:prstGeom>
          <a:noFill/>
          <a:ln w="9525">
            <a:noFill/>
            <a:miter lim="800000"/>
            <a:headEnd type="none" w="sm" len="sm"/>
            <a:tailEnd type="none" w="sm" len="sm"/>
          </a:ln>
        </p:spPr>
        <p:txBody>
          <a:bodyPr>
            <a:spAutoFit/>
          </a:bodyPr>
          <a:lstStyle/>
          <a:p>
            <a:r>
              <a:rPr lang="zh-CN" altLang="en-US">
                <a:solidFill>
                  <a:srgbClr val="0000FF"/>
                </a:solidFill>
                <a:latin typeface="Calibri" pitchFamily="34" charset="0"/>
                <a:ea typeface="Gulim" pitchFamily="34" charset="-127"/>
              </a:rPr>
              <a:t>把聚类中心移到这些均值上</a:t>
            </a:r>
            <a:endParaRPr lang="en-US" altLang="zh-CN">
              <a:solidFill>
                <a:srgbClr val="0000FF"/>
              </a:solidFill>
              <a:latin typeface="Calibri" pitchFamily="34" charset="0"/>
              <a:ea typeface="Gulim" pitchFamily="34" charset="-127"/>
            </a:endParaRPr>
          </a:p>
        </p:txBody>
      </p:sp>
      <p:grpSp>
        <p:nvGrpSpPr>
          <p:cNvPr id="72736" name="Group 37"/>
          <p:cNvGrpSpPr>
            <a:grpSpLocks/>
          </p:cNvGrpSpPr>
          <p:nvPr/>
        </p:nvGrpSpPr>
        <p:grpSpPr bwMode="auto">
          <a:xfrm>
            <a:off x="4256124" y="4621178"/>
            <a:ext cx="685800" cy="533400"/>
            <a:chOff x="192" y="1824"/>
            <a:chExt cx="432" cy="336"/>
          </a:xfrm>
        </p:grpSpPr>
        <p:sp>
          <p:nvSpPr>
            <p:cNvPr id="72743" name="Oval 38"/>
            <p:cNvSpPr>
              <a:spLocks noChangeArrowheads="1"/>
            </p:cNvSpPr>
            <p:nvPr/>
          </p:nvSpPr>
          <p:spPr bwMode="auto">
            <a:xfrm>
              <a:off x="192" y="1824"/>
              <a:ext cx="144" cy="144"/>
            </a:xfrm>
            <a:prstGeom prst="ellipse">
              <a:avLst/>
            </a:prstGeom>
            <a:solidFill>
              <a:srgbClr val="FF0000"/>
            </a:solidFill>
            <a:ln w="9525" algn="ctr">
              <a:noFill/>
              <a:round/>
              <a:headEnd/>
              <a:tailEnd/>
            </a:ln>
          </p:spPr>
          <p:txBody>
            <a:bodyPr wrap="none" anchor="ctr"/>
            <a:lstStyle/>
            <a:p>
              <a:endParaRPr lang="zh-CN" altLang="en-US">
                <a:latin typeface="Calibri" pitchFamily="34" charset="0"/>
              </a:endParaRPr>
            </a:p>
          </p:txBody>
        </p:sp>
        <p:sp>
          <p:nvSpPr>
            <p:cNvPr id="72744" name="Text Box 39"/>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2</a:t>
              </a:r>
            </a:p>
          </p:txBody>
        </p:sp>
      </p:grpSp>
      <p:grpSp>
        <p:nvGrpSpPr>
          <p:cNvPr id="72737" name="Group 40"/>
          <p:cNvGrpSpPr>
            <a:grpSpLocks/>
          </p:cNvGrpSpPr>
          <p:nvPr/>
        </p:nvGrpSpPr>
        <p:grpSpPr bwMode="auto">
          <a:xfrm>
            <a:off x="7913724" y="2868581"/>
            <a:ext cx="685800" cy="446088"/>
            <a:chOff x="192" y="1824"/>
            <a:chExt cx="432" cy="281"/>
          </a:xfrm>
        </p:grpSpPr>
        <p:sp>
          <p:nvSpPr>
            <p:cNvPr id="72741" name="Oval 41"/>
            <p:cNvSpPr>
              <a:spLocks noChangeArrowheads="1"/>
            </p:cNvSpPr>
            <p:nvPr/>
          </p:nvSpPr>
          <p:spPr bwMode="auto">
            <a:xfrm>
              <a:off x="192" y="1824"/>
              <a:ext cx="144" cy="144"/>
            </a:xfrm>
            <a:prstGeom prst="ellipse">
              <a:avLst/>
            </a:prstGeom>
            <a:solidFill>
              <a:schemeClr val="folHlink"/>
            </a:solidFill>
            <a:ln w="9525">
              <a:solidFill>
                <a:schemeClr val="tx1"/>
              </a:solidFill>
              <a:round/>
              <a:headEnd/>
              <a:tailEnd/>
            </a:ln>
          </p:spPr>
          <p:txBody>
            <a:bodyPr wrap="none" anchor="ctr"/>
            <a:lstStyle/>
            <a:p>
              <a:endParaRPr lang="zh-CN" altLang="en-US">
                <a:latin typeface="Calibri" pitchFamily="34" charset="0"/>
              </a:endParaRPr>
            </a:p>
          </p:txBody>
        </p:sp>
        <p:sp>
          <p:nvSpPr>
            <p:cNvPr id="72742" name="Text Box 42"/>
            <p:cNvSpPr txBox="1">
              <a:spLocks noChangeArrowheads="1"/>
            </p:cNvSpPr>
            <p:nvPr/>
          </p:nvSpPr>
          <p:spPr bwMode="auto">
            <a:xfrm>
              <a:off x="288" y="1872"/>
              <a:ext cx="336" cy="233"/>
            </a:xfrm>
            <a:prstGeom prst="rect">
              <a:avLst/>
            </a:prstGeom>
            <a:noFill/>
            <a:ln w="9525">
              <a:noFill/>
              <a:miter lim="800000"/>
              <a:headEnd/>
              <a:tailEnd/>
            </a:ln>
          </p:spPr>
          <p:txBody>
            <a:bodyPr>
              <a:spAutoFit/>
            </a:bodyP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1</a:t>
              </a:r>
            </a:p>
          </p:txBody>
        </p:sp>
      </p:grpSp>
      <p:grpSp>
        <p:nvGrpSpPr>
          <p:cNvPr id="72738" name="Group 43"/>
          <p:cNvGrpSpPr>
            <a:grpSpLocks/>
          </p:cNvGrpSpPr>
          <p:nvPr/>
        </p:nvGrpSpPr>
        <p:grpSpPr bwMode="auto">
          <a:xfrm>
            <a:off x="7532724" y="5078378"/>
            <a:ext cx="685800" cy="533400"/>
            <a:chOff x="192" y="1824"/>
            <a:chExt cx="432" cy="336"/>
          </a:xfrm>
        </p:grpSpPr>
        <p:sp>
          <p:nvSpPr>
            <p:cNvPr id="72739" name="Oval 44"/>
            <p:cNvSpPr>
              <a:spLocks noChangeArrowheads="1"/>
            </p:cNvSpPr>
            <p:nvPr/>
          </p:nvSpPr>
          <p:spPr bwMode="auto">
            <a:xfrm>
              <a:off x="192" y="1824"/>
              <a:ext cx="144" cy="144"/>
            </a:xfrm>
            <a:prstGeom prst="ellipse">
              <a:avLst/>
            </a:prstGeom>
            <a:solidFill>
              <a:schemeClr val="accent2"/>
            </a:solidFill>
            <a:ln w="9525" algn="ctr">
              <a:solidFill>
                <a:schemeClr val="tx1"/>
              </a:solidFill>
              <a:round/>
              <a:headEnd/>
              <a:tailEnd/>
            </a:ln>
          </p:spPr>
          <p:txBody>
            <a:bodyPr wrap="none" anchor="ctr"/>
            <a:lstStyle/>
            <a:p>
              <a:endParaRPr lang="zh-CN" altLang="en-US">
                <a:latin typeface="Calibri" pitchFamily="34" charset="0"/>
              </a:endParaRPr>
            </a:p>
          </p:txBody>
        </p:sp>
        <p:sp>
          <p:nvSpPr>
            <p:cNvPr id="72740" name="Text Box 45"/>
            <p:cNvSpPr txBox="1">
              <a:spLocks noChangeArrowheads="1"/>
            </p:cNvSpPr>
            <p:nvPr/>
          </p:nvSpPr>
          <p:spPr bwMode="auto">
            <a:xfrm>
              <a:off x="288" y="1872"/>
              <a:ext cx="336" cy="288"/>
            </a:xfrm>
            <a:prstGeom prst="rect">
              <a:avLst/>
            </a:prstGeom>
            <a:noFill/>
            <a:ln w="9525" algn="ctr">
              <a:noFill/>
              <a:miter lim="800000"/>
              <a:headEnd/>
              <a:tailEnd/>
            </a:ln>
          </p:spPr>
          <p:txBody>
            <a:bodyPr wrap="none" anchor="ctr"/>
            <a:lstStyle/>
            <a:p>
              <a:pPr>
                <a:spcBef>
                  <a:spcPct val="50000"/>
                </a:spcBef>
              </a:pPr>
              <a:r>
                <a:rPr lang="en-US" altLang="zh-CN">
                  <a:latin typeface="Calibri" pitchFamily="34" charset="0"/>
                  <a:ea typeface="Gulim" pitchFamily="34" charset="-127"/>
                </a:rPr>
                <a:t>k</a:t>
              </a:r>
              <a:r>
                <a:rPr lang="en-US" altLang="zh-CN" baseline="-25000">
                  <a:latin typeface="Calibri" pitchFamily="34" charset="0"/>
                  <a:ea typeface="Gulim" pitchFamily="34" charset="-127"/>
                </a:rPr>
                <a:t>3</a:t>
              </a:r>
            </a:p>
          </p:txBody>
        </p:sp>
      </p:grpSp>
    </p:spTree>
    <p:extLst>
      <p:ext uri="{BB962C8B-B14F-4D97-AF65-F5344CB8AC3E}">
        <p14:creationId xmlns:p14="http://schemas.microsoft.com/office/powerpoint/2010/main" val="31948973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277402" y="1345915"/>
            <a:ext cx="3467513" cy="3618199"/>
          </a:xfrm>
          <a:prstGeom prst="rect">
            <a:avLst/>
          </a:prstGeom>
          <a:solidFill>
            <a:srgbClr val="EEFB3F"/>
          </a:solidFill>
          <a:ln w="9525">
            <a:solidFill>
              <a:srgbClr val="000000"/>
            </a:solidFill>
            <a:miter lim="800000"/>
            <a:headEnd/>
            <a:tailEnd/>
          </a:ln>
        </p:spPr>
        <p:txBody>
          <a:bodyPr/>
          <a:lstStyle/>
          <a:p>
            <a:pPr>
              <a:lnSpc>
                <a:spcPct val="90000"/>
              </a:lnSpc>
            </a:pPr>
            <a:r>
              <a:rPr lang="zh-CN" altLang="en-US" sz="2000" b="1" dirty="0">
                <a:solidFill>
                  <a:schemeClr val="bg1"/>
                </a:solidFill>
              </a:rPr>
              <a:t>样本数据</a:t>
            </a:r>
          </a:p>
          <a:p>
            <a:pPr>
              <a:lnSpc>
                <a:spcPct val="90000"/>
              </a:lnSpc>
            </a:pPr>
            <a:r>
              <a:rPr lang="zh-CN" altLang="en-US" sz="2000" b="1" dirty="0">
                <a:solidFill>
                  <a:schemeClr val="bg1"/>
                </a:solidFill>
              </a:rPr>
              <a:t>序号    属性 </a:t>
            </a:r>
            <a:r>
              <a:rPr lang="en-US" altLang="zh-CN" sz="2000" b="1" dirty="0">
                <a:solidFill>
                  <a:schemeClr val="bg1"/>
                </a:solidFill>
              </a:rPr>
              <a:t>1    </a:t>
            </a:r>
            <a:r>
              <a:rPr lang="zh-CN" altLang="en-US" sz="2000" b="1" dirty="0">
                <a:solidFill>
                  <a:schemeClr val="bg1"/>
                </a:solidFill>
              </a:rPr>
              <a:t>属性 </a:t>
            </a:r>
            <a:r>
              <a:rPr lang="en-US" altLang="zh-CN" sz="2000" b="1" dirty="0">
                <a:solidFill>
                  <a:schemeClr val="bg1"/>
                </a:solidFill>
              </a:rPr>
              <a:t>2	</a:t>
            </a:r>
          </a:p>
          <a:p>
            <a:pPr>
              <a:lnSpc>
                <a:spcPct val="90000"/>
              </a:lnSpc>
            </a:pPr>
            <a:r>
              <a:rPr lang="en-US" altLang="zh-CN" sz="2000" b="1" dirty="0">
                <a:solidFill>
                  <a:schemeClr val="bg1"/>
                </a:solidFill>
              </a:rPr>
              <a:t>1            1	         1	</a:t>
            </a:r>
          </a:p>
          <a:p>
            <a:pPr>
              <a:lnSpc>
                <a:spcPct val="90000"/>
              </a:lnSpc>
            </a:pPr>
            <a:r>
              <a:rPr lang="en-US" altLang="zh-CN" sz="2000" b="1" dirty="0">
                <a:solidFill>
                  <a:schemeClr val="bg1"/>
                </a:solidFill>
              </a:rPr>
              <a:t>2            2	         1	</a:t>
            </a:r>
          </a:p>
          <a:p>
            <a:pPr>
              <a:lnSpc>
                <a:spcPct val="90000"/>
              </a:lnSpc>
            </a:pPr>
            <a:r>
              <a:rPr lang="en-US" altLang="zh-CN" sz="2000" b="1" dirty="0">
                <a:solidFill>
                  <a:schemeClr val="bg1"/>
                </a:solidFill>
              </a:rPr>
              <a:t>3            1	         2	</a:t>
            </a:r>
          </a:p>
          <a:p>
            <a:pPr>
              <a:lnSpc>
                <a:spcPct val="90000"/>
              </a:lnSpc>
            </a:pPr>
            <a:r>
              <a:rPr lang="en-US" altLang="zh-CN" sz="2000" b="1" dirty="0">
                <a:solidFill>
                  <a:schemeClr val="bg1"/>
                </a:solidFill>
              </a:rPr>
              <a:t>4            2	         2	</a:t>
            </a:r>
          </a:p>
          <a:p>
            <a:pPr>
              <a:lnSpc>
                <a:spcPct val="90000"/>
              </a:lnSpc>
            </a:pPr>
            <a:r>
              <a:rPr lang="en-US" altLang="zh-CN" sz="2000" b="1" dirty="0">
                <a:solidFill>
                  <a:schemeClr val="bg1"/>
                </a:solidFill>
              </a:rPr>
              <a:t>5            4	         3	</a:t>
            </a:r>
          </a:p>
          <a:p>
            <a:pPr>
              <a:lnSpc>
                <a:spcPct val="90000"/>
              </a:lnSpc>
            </a:pPr>
            <a:r>
              <a:rPr lang="en-US" altLang="zh-CN" sz="2000" b="1" dirty="0">
                <a:solidFill>
                  <a:schemeClr val="bg1"/>
                </a:solidFill>
              </a:rPr>
              <a:t>6            5	         3	</a:t>
            </a:r>
          </a:p>
          <a:p>
            <a:pPr>
              <a:lnSpc>
                <a:spcPct val="90000"/>
              </a:lnSpc>
            </a:pPr>
            <a:r>
              <a:rPr lang="en-US" altLang="zh-CN" sz="2000" b="1" dirty="0">
                <a:solidFill>
                  <a:schemeClr val="bg1"/>
                </a:solidFill>
              </a:rPr>
              <a:t>7            4	         4	</a:t>
            </a:r>
          </a:p>
          <a:p>
            <a:pPr>
              <a:lnSpc>
                <a:spcPct val="90000"/>
              </a:lnSpc>
            </a:pPr>
            <a:r>
              <a:rPr lang="en-US" altLang="zh-CN" sz="2000" b="1" dirty="0">
                <a:solidFill>
                  <a:schemeClr val="bg1"/>
                </a:solidFill>
              </a:rPr>
              <a:t>8            5	         4</a:t>
            </a:r>
          </a:p>
          <a:p>
            <a:pPr>
              <a:lnSpc>
                <a:spcPct val="90000"/>
              </a:lnSpc>
            </a:pPr>
            <a:endParaRPr lang="en-US" altLang="zh-CN" sz="2000" b="1" baseline="-25000" dirty="0">
              <a:solidFill>
                <a:schemeClr val="bg1"/>
              </a:solidFill>
              <a:latin typeface="Tahoma" pitchFamily="34" charset="0"/>
            </a:endParaRPr>
          </a:p>
        </p:txBody>
      </p:sp>
      <p:sp>
        <p:nvSpPr>
          <p:cNvPr id="74755" name="Text Box 4"/>
          <p:cNvSpPr txBox="1">
            <a:spLocks noChangeArrowheads="1"/>
          </p:cNvSpPr>
          <p:nvPr/>
        </p:nvSpPr>
        <p:spPr bwMode="auto">
          <a:xfrm>
            <a:off x="102742" y="5257800"/>
            <a:ext cx="12185150" cy="1447800"/>
          </a:xfrm>
          <a:prstGeom prst="rect">
            <a:avLst/>
          </a:prstGeom>
          <a:solidFill>
            <a:srgbClr val="CCECFF"/>
          </a:solidFill>
          <a:ln w="9525">
            <a:solidFill>
              <a:srgbClr val="000000"/>
            </a:solidFill>
            <a:miter lim="800000"/>
            <a:headEnd/>
            <a:tailEnd/>
          </a:ln>
        </p:spPr>
        <p:txBody>
          <a:bodyPr/>
          <a:lstStyle/>
          <a:p>
            <a:r>
              <a:rPr lang="zh-CN" altLang="en-US" sz="1600" b="1" dirty="0">
                <a:solidFill>
                  <a:schemeClr val="bg1"/>
                </a:solidFill>
              </a:rPr>
              <a:t>迭代次数    平均值	</a:t>
            </a:r>
            <a:r>
              <a:rPr lang="zh-CN" altLang="en-US" sz="1600" b="1" dirty="0" smtClean="0">
                <a:solidFill>
                  <a:schemeClr val="bg1"/>
                </a:solidFill>
              </a:rPr>
              <a:t>       平均值</a:t>
            </a:r>
            <a:r>
              <a:rPr lang="zh-CN" altLang="en-US" sz="1600" b="1" dirty="0">
                <a:solidFill>
                  <a:schemeClr val="bg1"/>
                </a:solidFill>
              </a:rPr>
              <a:t>	     产生的新簇	                       </a:t>
            </a:r>
            <a:r>
              <a:rPr lang="zh-CN" altLang="en-US" sz="1600" b="1" dirty="0" smtClean="0">
                <a:solidFill>
                  <a:schemeClr val="bg1"/>
                </a:solidFill>
              </a:rPr>
              <a:t>                  新</a:t>
            </a:r>
            <a:r>
              <a:rPr lang="zh-CN" altLang="en-US" sz="1600" b="1" dirty="0">
                <a:solidFill>
                  <a:schemeClr val="bg1"/>
                </a:solidFill>
              </a:rPr>
              <a:t>平均值          新平均值</a:t>
            </a:r>
          </a:p>
          <a:p>
            <a:r>
              <a:rPr lang="zh-CN" altLang="en-US" sz="1600" b="1" dirty="0">
                <a:solidFill>
                  <a:schemeClr val="bg1"/>
                </a:solidFill>
              </a:rPr>
              <a:t>               （簇</a:t>
            </a:r>
            <a:r>
              <a:rPr lang="en-US" altLang="zh-CN" sz="1600" b="1" dirty="0">
                <a:solidFill>
                  <a:schemeClr val="bg1"/>
                </a:solidFill>
              </a:rPr>
              <a:t>1</a:t>
            </a:r>
            <a:r>
              <a:rPr lang="zh-CN" altLang="en-US" sz="1600" b="1" dirty="0">
                <a:solidFill>
                  <a:schemeClr val="bg1"/>
                </a:solidFill>
              </a:rPr>
              <a:t>）	 </a:t>
            </a:r>
            <a:r>
              <a:rPr lang="zh-CN" altLang="en-US" sz="1600" b="1" dirty="0" smtClean="0">
                <a:solidFill>
                  <a:schemeClr val="bg1"/>
                </a:solidFill>
              </a:rPr>
              <a:t>    （</a:t>
            </a:r>
            <a:r>
              <a:rPr lang="zh-CN" altLang="en-US" sz="1600" b="1" dirty="0">
                <a:solidFill>
                  <a:schemeClr val="bg1"/>
                </a:solidFill>
              </a:rPr>
              <a:t>簇</a:t>
            </a:r>
            <a:r>
              <a:rPr lang="en-US" altLang="zh-CN" sz="1600" b="1" dirty="0">
                <a:solidFill>
                  <a:schemeClr val="bg1"/>
                </a:solidFill>
              </a:rPr>
              <a:t>2</a:t>
            </a:r>
            <a:r>
              <a:rPr lang="zh-CN" altLang="en-US" sz="1600" b="1" dirty="0">
                <a:solidFill>
                  <a:schemeClr val="bg1"/>
                </a:solidFill>
              </a:rPr>
              <a:t>）			                       </a:t>
            </a:r>
            <a:r>
              <a:rPr lang="zh-CN" altLang="en-US" sz="1600" b="1" dirty="0" smtClean="0">
                <a:solidFill>
                  <a:schemeClr val="bg1"/>
                </a:solidFill>
              </a:rPr>
              <a:t>                         （</a:t>
            </a:r>
            <a:r>
              <a:rPr lang="zh-CN" altLang="en-US" sz="1600" b="1" dirty="0">
                <a:solidFill>
                  <a:schemeClr val="bg1"/>
                </a:solidFill>
              </a:rPr>
              <a:t>簇</a:t>
            </a:r>
            <a:r>
              <a:rPr lang="en-US" altLang="zh-CN" sz="1600" b="1" dirty="0">
                <a:solidFill>
                  <a:schemeClr val="bg1"/>
                </a:solidFill>
              </a:rPr>
              <a:t>1</a:t>
            </a:r>
            <a:r>
              <a:rPr lang="zh-CN" altLang="en-US" sz="1600" b="1" dirty="0">
                <a:solidFill>
                  <a:schemeClr val="bg1"/>
                </a:solidFill>
              </a:rPr>
              <a:t>）            （簇</a:t>
            </a:r>
            <a:r>
              <a:rPr lang="en-US" altLang="zh-CN" sz="1600" b="1" dirty="0">
                <a:solidFill>
                  <a:schemeClr val="bg1"/>
                </a:solidFill>
              </a:rPr>
              <a:t>2</a:t>
            </a:r>
            <a:r>
              <a:rPr lang="zh-CN" altLang="en-US" sz="1600" b="1" dirty="0">
                <a:solidFill>
                  <a:schemeClr val="bg1"/>
                </a:solidFill>
              </a:rPr>
              <a:t>）</a:t>
            </a:r>
          </a:p>
          <a:p>
            <a:r>
              <a:rPr lang="zh-CN" altLang="en-US" sz="1600" b="1" dirty="0">
                <a:solidFill>
                  <a:schemeClr val="bg1"/>
                </a:solidFill>
              </a:rPr>
              <a:t>			</a:t>
            </a:r>
            <a:endParaRPr lang="zh-CN" altLang="en-US" sz="1600" b="1" dirty="0">
              <a:solidFill>
                <a:schemeClr val="bg1"/>
              </a:solidFill>
              <a:latin typeface="宋体" pitchFamily="2" charset="-122"/>
            </a:endParaRPr>
          </a:p>
          <a:p>
            <a:r>
              <a:rPr lang="en-US" altLang="zh-CN" sz="1600" b="1" dirty="0">
                <a:solidFill>
                  <a:schemeClr val="bg1"/>
                </a:solidFill>
              </a:rPr>
              <a:t>1         </a:t>
            </a:r>
            <a:r>
              <a:rPr lang="zh-CN" altLang="en-US" sz="1600" b="1" dirty="0">
                <a:solidFill>
                  <a:schemeClr val="bg1"/>
                </a:solidFill>
              </a:rPr>
              <a:t>（</a:t>
            </a:r>
            <a:r>
              <a:rPr lang="en-US" altLang="zh-CN" sz="1600" b="1" dirty="0">
                <a:solidFill>
                  <a:schemeClr val="bg1"/>
                </a:solidFill>
              </a:rPr>
              <a:t>1</a:t>
            </a:r>
            <a:r>
              <a:rPr lang="zh-CN" altLang="en-US" sz="1600" b="1" dirty="0">
                <a:solidFill>
                  <a:schemeClr val="bg1"/>
                </a:solidFill>
              </a:rPr>
              <a:t>，</a:t>
            </a:r>
            <a:r>
              <a:rPr lang="en-US" altLang="zh-CN" sz="1600" b="1" dirty="0">
                <a:solidFill>
                  <a:schemeClr val="bg1"/>
                </a:solidFill>
              </a:rPr>
              <a:t>1</a:t>
            </a:r>
            <a:r>
              <a:rPr lang="zh-CN" altLang="en-US" sz="1600" b="1" dirty="0">
                <a:solidFill>
                  <a:schemeClr val="bg1"/>
                </a:solidFill>
              </a:rPr>
              <a:t>）	</a:t>
            </a:r>
            <a:r>
              <a:rPr lang="zh-CN" altLang="en-US" sz="1600" b="1" dirty="0" smtClean="0">
                <a:solidFill>
                  <a:schemeClr val="bg1"/>
                </a:solidFill>
              </a:rPr>
              <a:t>    （</a:t>
            </a:r>
            <a:r>
              <a:rPr lang="en-US" altLang="zh-CN" sz="1600" b="1" dirty="0">
                <a:solidFill>
                  <a:schemeClr val="bg1"/>
                </a:solidFill>
              </a:rPr>
              <a:t>1</a:t>
            </a:r>
            <a:r>
              <a:rPr lang="zh-CN" altLang="en-US" sz="1600" b="1" dirty="0">
                <a:solidFill>
                  <a:schemeClr val="bg1"/>
                </a:solidFill>
              </a:rPr>
              <a:t>，</a:t>
            </a:r>
            <a:r>
              <a:rPr lang="en-US" altLang="zh-CN" sz="1600" b="1" dirty="0">
                <a:solidFill>
                  <a:schemeClr val="bg1"/>
                </a:solidFill>
              </a:rPr>
              <a:t>2</a:t>
            </a:r>
            <a:r>
              <a:rPr lang="zh-CN" altLang="en-US" sz="1600" b="1" dirty="0">
                <a:solidFill>
                  <a:schemeClr val="bg1"/>
                </a:solidFill>
              </a:rPr>
              <a:t>）	    </a:t>
            </a:r>
            <a:r>
              <a:rPr lang="en-US" altLang="zh-CN" sz="1600" b="1" dirty="0">
                <a:solidFill>
                  <a:schemeClr val="bg1"/>
                </a:solidFill>
              </a:rPr>
              <a:t>{1</a:t>
            </a:r>
            <a:r>
              <a:rPr lang="zh-CN" altLang="en-US" sz="1600" b="1" dirty="0">
                <a:solidFill>
                  <a:schemeClr val="bg1"/>
                </a:solidFill>
              </a:rPr>
              <a:t>，</a:t>
            </a:r>
            <a:r>
              <a:rPr lang="en-US" altLang="zh-CN" sz="1600" b="1" dirty="0">
                <a:solidFill>
                  <a:schemeClr val="bg1"/>
                </a:solidFill>
              </a:rPr>
              <a:t>2}</a:t>
            </a:r>
            <a:r>
              <a:rPr lang="zh-CN" altLang="en-US" sz="1600" b="1" dirty="0">
                <a:solidFill>
                  <a:schemeClr val="bg1"/>
                </a:solidFill>
              </a:rPr>
              <a:t>，</a:t>
            </a:r>
            <a:r>
              <a:rPr lang="en-US" altLang="zh-CN" sz="1600" b="1" dirty="0">
                <a:solidFill>
                  <a:schemeClr val="bg1"/>
                </a:solidFill>
              </a:rPr>
              <a:t>{3</a:t>
            </a:r>
            <a:r>
              <a:rPr lang="zh-CN" altLang="en-US" sz="1600" b="1" dirty="0">
                <a:solidFill>
                  <a:schemeClr val="bg1"/>
                </a:solidFill>
              </a:rPr>
              <a:t>，</a:t>
            </a:r>
            <a:r>
              <a:rPr lang="en-US" altLang="zh-CN" sz="1600" b="1" dirty="0">
                <a:solidFill>
                  <a:schemeClr val="bg1"/>
                </a:solidFill>
              </a:rPr>
              <a:t>4</a:t>
            </a:r>
            <a:r>
              <a:rPr lang="zh-CN" altLang="en-US" sz="1600" b="1" dirty="0">
                <a:solidFill>
                  <a:schemeClr val="bg1"/>
                </a:solidFill>
              </a:rPr>
              <a:t>，</a:t>
            </a:r>
            <a:r>
              <a:rPr lang="en-US" altLang="zh-CN" sz="1600" b="1" dirty="0">
                <a:solidFill>
                  <a:schemeClr val="bg1"/>
                </a:solidFill>
              </a:rPr>
              <a:t>5</a:t>
            </a:r>
            <a:r>
              <a:rPr lang="zh-CN" altLang="en-US" sz="1600" b="1" dirty="0">
                <a:solidFill>
                  <a:schemeClr val="bg1"/>
                </a:solidFill>
              </a:rPr>
              <a:t>，</a:t>
            </a:r>
            <a:r>
              <a:rPr lang="en-US" altLang="zh-CN" sz="1600" b="1" dirty="0">
                <a:solidFill>
                  <a:schemeClr val="bg1"/>
                </a:solidFill>
              </a:rPr>
              <a:t>6</a:t>
            </a:r>
            <a:r>
              <a:rPr lang="zh-CN" altLang="en-US" sz="1600" b="1" dirty="0">
                <a:solidFill>
                  <a:schemeClr val="bg1"/>
                </a:solidFill>
              </a:rPr>
              <a:t>，</a:t>
            </a:r>
            <a:r>
              <a:rPr lang="en-US" altLang="zh-CN" sz="1600" b="1" dirty="0">
                <a:solidFill>
                  <a:schemeClr val="bg1"/>
                </a:solidFill>
              </a:rPr>
              <a:t>7</a:t>
            </a:r>
            <a:r>
              <a:rPr lang="zh-CN" altLang="en-US" sz="1600" b="1" dirty="0">
                <a:solidFill>
                  <a:schemeClr val="bg1"/>
                </a:solidFill>
              </a:rPr>
              <a:t>，</a:t>
            </a:r>
            <a:r>
              <a:rPr lang="en-US" altLang="zh-CN" sz="1600" b="1" dirty="0">
                <a:solidFill>
                  <a:schemeClr val="bg1"/>
                </a:solidFill>
              </a:rPr>
              <a:t>8}         </a:t>
            </a:r>
            <a:r>
              <a:rPr lang="en-US" altLang="zh-CN" sz="1600" b="1" dirty="0" smtClean="0">
                <a:solidFill>
                  <a:schemeClr val="bg1"/>
                </a:solidFill>
              </a:rPr>
              <a:t>     </a:t>
            </a:r>
            <a:r>
              <a:rPr lang="zh-CN" altLang="en-US" sz="1600" b="1" dirty="0" smtClean="0">
                <a:solidFill>
                  <a:schemeClr val="bg1"/>
                </a:solidFill>
              </a:rPr>
              <a:t>（</a:t>
            </a:r>
            <a:r>
              <a:rPr lang="en-US" altLang="zh-CN" sz="1600" b="1" dirty="0">
                <a:solidFill>
                  <a:schemeClr val="bg1"/>
                </a:solidFill>
              </a:rPr>
              <a:t>1.5</a:t>
            </a:r>
            <a:r>
              <a:rPr lang="zh-CN" altLang="en-US" sz="1600" b="1" dirty="0">
                <a:solidFill>
                  <a:schemeClr val="bg1"/>
                </a:solidFill>
              </a:rPr>
              <a:t>，</a:t>
            </a:r>
            <a:r>
              <a:rPr lang="en-US" altLang="zh-CN" sz="1600" b="1" dirty="0">
                <a:solidFill>
                  <a:schemeClr val="bg1"/>
                </a:solidFill>
              </a:rPr>
              <a:t>1</a:t>
            </a:r>
            <a:r>
              <a:rPr lang="zh-CN" altLang="en-US" sz="1600" b="1" dirty="0">
                <a:solidFill>
                  <a:schemeClr val="bg1"/>
                </a:solidFill>
              </a:rPr>
              <a:t>）      （</a:t>
            </a:r>
            <a:r>
              <a:rPr lang="en-US" altLang="zh-CN" sz="1600" b="1" dirty="0">
                <a:solidFill>
                  <a:schemeClr val="bg1"/>
                </a:solidFill>
              </a:rPr>
              <a:t>3.5</a:t>
            </a:r>
            <a:r>
              <a:rPr lang="zh-CN" altLang="en-US" sz="1600" b="1" dirty="0">
                <a:solidFill>
                  <a:schemeClr val="bg1"/>
                </a:solidFill>
              </a:rPr>
              <a:t>，</a:t>
            </a:r>
            <a:r>
              <a:rPr lang="en-US" altLang="zh-CN" sz="1600" b="1" dirty="0">
                <a:solidFill>
                  <a:schemeClr val="bg1"/>
                </a:solidFill>
              </a:rPr>
              <a:t>3</a:t>
            </a:r>
            <a:r>
              <a:rPr lang="zh-CN" altLang="en-US" sz="1600" b="1" dirty="0">
                <a:solidFill>
                  <a:schemeClr val="bg1"/>
                </a:solidFill>
              </a:rPr>
              <a:t>）	</a:t>
            </a:r>
            <a:endParaRPr lang="zh-CN" altLang="en-US" sz="1600" b="1" dirty="0">
              <a:solidFill>
                <a:schemeClr val="bg1"/>
              </a:solidFill>
              <a:latin typeface="宋体" pitchFamily="2" charset="-122"/>
            </a:endParaRPr>
          </a:p>
          <a:p>
            <a:r>
              <a:rPr lang="en-US" altLang="zh-CN" sz="1600" b="1" dirty="0">
                <a:solidFill>
                  <a:schemeClr val="bg1"/>
                </a:solidFill>
              </a:rPr>
              <a:t>2         </a:t>
            </a:r>
            <a:r>
              <a:rPr lang="zh-CN" altLang="en-US" sz="1600" b="1" dirty="0">
                <a:solidFill>
                  <a:schemeClr val="bg1"/>
                </a:solidFill>
              </a:rPr>
              <a:t>（</a:t>
            </a:r>
            <a:r>
              <a:rPr lang="en-US" altLang="zh-CN" sz="1600" b="1" dirty="0">
                <a:solidFill>
                  <a:schemeClr val="bg1"/>
                </a:solidFill>
              </a:rPr>
              <a:t>1.5</a:t>
            </a:r>
            <a:r>
              <a:rPr lang="zh-CN" altLang="en-US" sz="1600" b="1" dirty="0">
                <a:solidFill>
                  <a:schemeClr val="bg1"/>
                </a:solidFill>
              </a:rPr>
              <a:t>，</a:t>
            </a:r>
            <a:r>
              <a:rPr lang="en-US" altLang="zh-CN" sz="1600" b="1" dirty="0">
                <a:solidFill>
                  <a:schemeClr val="bg1"/>
                </a:solidFill>
              </a:rPr>
              <a:t>1</a:t>
            </a:r>
            <a:r>
              <a:rPr lang="zh-CN" altLang="en-US" sz="1600" b="1" dirty="0">
                <a:solidFill>
                  <a:schemeClr val="bg1"/>
                </a:solidFill>
              </a:rPr>
              <a:t>）	</a:t>
            </a:r>
            <a:r>
              <a:rPr lang="zh-CN" altLang="en-US" sz="1600" b="1" dirty="0" smtClean="0">
                <a:solidFill>
                  <a:schemeClr val="bg1"/>
                </a:solidFill>
              </a:rPr>
              <a:t>    （</a:t>
            </a:r>
            <a:r>
              <a:rPr lang="en-US" altLang="zh-CN" sz="1600" b="1" dirty="0">
                <a:solidFill>
                  <a:schemeClr val="bg1"/>
                </a:solidFill>
              </a:rPr>
              <a:t>3.5</a:t>
            </a:r>
            <a:r>
              <a:rPr lang="zh-CN" altLang="en-US" sz="1600" b="1" dirty="0">
                <a:solidFill>
                  <a:schemeClr val="bg1"/>
                </a:solidFill>
              </a:rPr>
              <a:t>，</a:t>
            </a:r>
            <a:r>
              <a:rPr lang="en-US" altLang="zh-CN" sz="1600" b="1" dirty="0">
                <a:solidFill>
                  <a:schemeClr val="bg1"/>
                </a:solidFill>
              </a:rPr>
              <a:t>3</a:t>
            </a:r>
            <a:r>
              <a:rPr lang="zh-CN" altLang="en-US" sz="1600" b="1" dirty="0">
                <a:solidFill>
                  <a:schemeClr val="bg1"/>
                </a:solidFill>
              </a:rPr>
              <a:t>）     </a:t>
            </a:r>
            <a:r>
              <a:rPr lang="en-US" altLang="zh-CN" sz="1600" b="1" dirty="0">
                <a:solidFill>
                  <a:schemeClr val="bg1"/>
                </a:solidFill>
              </a:rPr>
              <a:t>{1</a:t>
            </a:r>
            <a:r>
              <a:rPr lang="zh-CN" altLang="en-US" sz="1600" b="1" dirty="0">
                <a:solidFill>
                  <a:schemeClr val="bg1"/>
                </a:solidFill>
              </a:rPr>
              <a:t>，</a:t>
            </a:r>
            <a:r>
              <a:rPr lang="en-US" altLang="zh-CN" sz="1600" b="1" dirty="0">
                <a:solidFill>
                  <a:schemeClr val="bg1"/>
                </a:solidFill>
              </a:rPr>
              <a:t>2</a:t>
            </a:r>
            <a:r>
              <a:rPr lang="zh-CN" altLang="en-US" sz="1600" b="1" dirty="0">
                <a:solidFill>
                  <a:schemeClr val="bg1"/>
                </a:solidFill>
              </a:rPr>
              <a:t>，</a:t>
            </a:r>
            <a:r>
              <a:rPr lang="en-US" altLang="zh-CN" sz="1600" b="1" dirty="0">
                <a:solidFill>
                  <a:schemeClr val="bg1"/>
                </a:solidFill>
              </a:rPr>
              <a:t>3</a:t>
            </a:r>
            <a:r>
              <a:rPr lang="zh-CN" altLang="en-US" sz="1600" b="1" dirty="0">
                <a:solidFill>
                  <a:schemeClr val="bg1"/>
                </a:solidFill>
              </a:rPr>
              <a:t>，</a:t>
            </a:r>
            <a:r>
              <a:rPr lang="en-US" altLang="zh-CN" sz="1600" b="1" dirty="0">
                <a:solidFill>
                  <a:schemeClr val="bg1"/>
                </a:solidFill>
              </a:rPr>
              <a:t>4}</a:t>
            </a:r>
            <a:r>
              <a:rPr lang="zh-CN" altLang="en-US" sz="1600" b="1" dirty="0">
                <a:solidFill>
                  <a:schemeClr val="bg1"/>
                </a:solidFill>
              </a:rPr>
              <a:t>，</a:t>
            </a:r>
            <a:r>
              <a:rPr lang="en-US" altLang="zh-CN" sz="1600" b="1" dirty="0">
                <a:solidFill>
                  <a:schemeClr val="bg1"/>
                </a:solidFill>
              </a:rPr>
              <a:t>{5</a:t>
            </a:r>
            <a:r>
              <a:rPr lang="zh-CN" altLang="en-US" sz="1600" b="1" dirty="0">
                <a:solidFill>
                  <a:schemeClr val="bg1"/>
                </a:solidFill>
              </a:rPr>
              <a:t>，</a:t>
            </a:r>
            <a:r>
              <a:rPr lang="en-US" altLang="zh-CN" sz="1600" b="1" dirty="0">
                <a:solidFill>
                  <a:schemeClr val="bg1"/>
                </a:solidFill>
              </a:rPr>
              <a:t>6</a:t>
            </a:r>
            <a:r>
              <a:rPr lang="zh-CN" altLang="en-US" sz="1600" b="1" dirty="0">
                <a:solidFill>
                  <a:schemeClr val="bg1"/>
                </a:solidFill>
              </a:rPr>
              <a:t>，</a:t>
            </a:r>
            <a:r>
              <a:rPr lang="en-US" altLang="zh-CN" sz="1600" b="1" dirty="0">
                <a:solidFill>
                  <a:schemeClr val="bg1"/>
                </a:solidFill>
              </a:rPr>
              <a:t>7</a:t>
            </a:r>
            <a:r>
              <a:rPr lang="zh-CN" altLang="en-US" sz="1600" b="1" dirty="0">
                <a:solidFill>
                  <a:schemeClr val="bg1"/>
                </a:solidFill>
              </a:rPr>
              <a:t>，</a:t>
            </a:r>
            <a:r>
              <a:rPr lang="en-US" altLang="zh-CN" sz="1600" b="1" dirty="0">
                <a:solidFill>
                  <a:schemeClr val="bg1"/>
                </a:solidFill>
              </a:rPr>
              <a:t>8}         </a:t>
            </a:r>
            <a:r>
              <a:rPr lang="en-US" altLang="zh-CN" sz="1600" b="1" dirty="0" smtClean="0">
                <a:solidFill>
                  <a:schemeClr val="bg1"/>
                </a:solidFill>
              </a:rPr>
              <a:t>  </a:t>
            </a:r>
            <a:r>
              <a:rPr lang="zh-CN" altLang="en-US" sz="1600" b="1" dirty="0" smtClean="0">
                <a:solidFill>
                  <a:schemeClr val="bg1"/>
                </a:solidFill>
              </a:rPr>
              <a:t>（ </a:t>
            </a:r>
            <a:r>
              <a:rPr lang="en-US" altLang="zh-CN" sz="1600" b="1" dirty="0" smtClean="0">
                <a:solidFill>
                  <a:schemeClr val="bg1"/>
                </a:solidFill>
              </a:rPr>
              <a:t>1.5</a:t>
            </a:r>
            <a:r>
              <a:rPr lang="zh-CN" altLang="en-US" sz="1600" b="1" dirty="0">
                <a:solidFill>
                  <a:schemeClr val="bg1"/>
                </a:solidFill>
              </a:rPr>
              <a:t>，</a:t>
            </a:r>
            <a:r>
              <a:rPr lang="en-US" altLang="zh-CN" sz="1600" b="1" dirty="0">
                <a:solidFill>
                  <a:schemeClr val="bg1"/>
                </a:solidFill>
              </a:rPr>
              <a:t>1.5</a:t>
            </a:r>
            <a:r>
              <a:rPr lang="zh-CN" altLang="en-US" sz="1600" b="1" dirty="0">
                <a:solidFill>
                  <a:schemeClr val="bg1"/>
                </a:solidFill>
              </a:rPr>
              <a:t>）    （</a:t>
            </a:r>
            <a:r>
              <a:rPr lang="en-US" altLang="zh-CN" sz="1600" b="1" dirty="0">
                <a:solidFill>
                  <a:schemeClr val="bg1"/>
                </a:solidFill>
              </a:rPr>
              <a:t>4.5</a:t>
            </a:r>
            <a:r>
              <a:rPr lang="zh-CN" altLang="en-US" sz="1600" b="1" dirty="0">
                <a:solidFill>
                  <a:schemeClr val="bg1"/>
                </a:solidFill>
              </a:rPr>
              <a:t>，</a:t>
            </a:r>
            <a:r>
              <a:rPr lang="en-US" altLang="zh-CN" sz="1600" b="1" dirty="0">
                <a:solidFill>
                  <a:schemeClr val="bg1"/>
                </a:solidFill>
              </a:rPr>
              <a:t>3.5</a:t>
            </a:r>
            <a:r>
              <a:rPr lang="zh-CN" altLang="en-US" sz="1600" b="1" dirty="0">
                <a:solidFill>
                  <a:schemeClr val="bg1"/>
                </a:solidFill>
              </a:rPr>
              <a:t>）	</a:t>
            </a:r>
            <a:endParaRPr lang="zh-CN" altLang="en-US" sz="1600" b="1" dirty="0">
              <a:solidFill>
                <a:schemeClr val="bg1"/>
              </a:solidFill>
              <a:latin typeface="宋体" pitchFamily="2" charset="-122"/>
            </a:endParaRPr>
          </a:p>
          <a:p>
            <a:r>
              <a:rPr lang="en-US" altLang="zh-CN" sz="1600" b="1" dirty="0">
                <a:solidFill>
                  <a:schemeClr val="bg1"/>
                </a:solidFill>
              </a:rPr>
              <a:t>3         </a:t>
            </a:r>
            <a:r>
              <a:rPr lang="zh-CN" altLang="en-US" sz="1600" b="1" dirty="0">
                <a:solidFill>
                  <a:schemeClr val="bg1"/>
                </a:solidFill>
              </a:rPr>
              <a:t>（</a:t>
            </a:r>
            <a:r>
              <a:rPr lang="en-US" altLang="zh-CN" sz="1600" b="1" dirty="0">
                <a:solidFill>
                  <a:schemeClr val="bg1"/>
                </a:solidFill>
              </a:rPr>
              <a:t>1.5</a:t>
            </a:r>
            <a:r>
              <a:rPr lang="zh-CN" altLang="en-US" sz="1600" b="1" dirty="0">
                <a:solidFill>
                  <a:schemeClr val="bg1"/>
                </a:solidFill>
              </a:rPr>
              <a:t>，</a:t>
            </a:r>
            <a:r>
              <a:rPr lang="en-US" altLang="zh-CN" sz="1600" b="1" dirty="0">
                <a:solidFill>
                  <a:schemeClr val="bg1"/>
                </a:solidFill>
              </a:rPr>
              <a:t>1.5</a:t>
            </a:r>
            <a:r>
              <a:rPr lang="zh-CN" altLang="en-US" sz="1600" b="1" dirty="0" smtClean="0">
                <a:solidFill>
                  <a:schemeClr val="bg1"/>
                </a:solidFill>
              </a:rPr>
              <a:t>）  （</a:t>
            </a:r>
            <a:r>
              <a:rPr lang="en-US" altLang="zh-CN" sz="1600" b="1" dirty="0">
                <a:solidFill>
                  <a:schemeClr val="bg1"/>
                </a:solidFill>
              </a:rPr>
              <a:t>4.5</a:t>
            </a:r>
            <a:r>
              <a:rPr lang="zh-CN" altLang="en-US" sz="1600" b="1" dirty="0">
                <a:solidFill>
                  <a:schemeClr val="bg1"/>
                </a:solidFill>
              </a:rPr>
              <a:t>，</a:t>
            </a:r>
            <a:r>
              <a:rPr lang="en-US" altLang="zh-CN" sz="1600" b="1" dirty="0">
                <a:solidFill>
                  <a:schemeClr val="bg1"/>
                </a:solidFill>
              </a:rPr>
              <a:t>3.5</a:t>
            </a:r>
            <a:r>
              <a:rPr lang="zh-CN" altLang="en-US" sz="1600" b="1" dirty="0">
                <a:solidFill>
                  <a:schemeClr val="bg1"/>
                </a:solidFill>
              </a:rPr>
              <a:t>）  </a:t>
            </a:r>
            <a:r>
              <a:rPr lang="en-US" altLang="zh-CN" sz="1600" b="1" dirty="0">
                <a:solidFill>
                  <a:schemeClr val="bg1"/>
                </a:solidFill>
              </a:rPr>
              <a:t>{1</a:t>
            </a:r>
            <a:r>
              <a:rPr lang="zh-CN" altLang="en-US" sz="1600" b="1" dirty="0">
                <a:solidFill>
                  <a:schemeClr val="bg1"/>
                </a:solidFill>
              </a:rPr>
              <a:t>，</a:t>
            </a:r>
            <a:r>
              <a:rPr lang="en-US" altLang="zh-CN" sz="1600" b="1" dirty="0">
                <a:solidFill>
                  <a:schemeClr val="bg1"/>
                </a:solidFill>
              </a:rPr>
              <a:t>2</a:t>
            </a:r>
            <a:r>
              <a:rPr lang="zh-CN" altLang="en-US" sz="1600" b="1" dirty="0">
                <a:solidFill>
                  <a:schemeClr val="bg1"/>
                </a:solidFill>
              </a:rPr>
              <a:t>，</a:t>
            </a:r>
            <a:r>
              <a:rPr lang="en-US" altLang="zh-CN" sz="1600" b="1" dirty="0">
                <a:solidFill>
                  <a:schemeClr val="bg1"/>
                </a:solidFill>
              </a:rPr>
              <a:t>3</a:t>
            </a:r>
            <a:r>
              <a:rPr lang="zh-CN" altLang="en-US" sz="1600" b="1" dirty="0">
                <a:solidFill>
                  <a:schemeClr val="bg1"/>
                </a:solidFill>
              </a:rPr>
              <a:t>，</a:t>
            </a:r>
            <a:r>
              <a:rPr lang="en-US" altLang="zh-CN" sz="1600" b="1" dirty="0">
                <a:solidFill>
                  <a:schemeClr val="bg1"/>
                </a:solidFill>
              </a:rPr>
              <a:t>4}</a:t>
            </a:r>
            <a:r>
              <a:rPr lang="zh-CN" altLang="en-US" sz="1600" b="1" dirty="0">
                <a:solidFill>
                  <a:schemeClr val="bg1"/>
                </a:solidFill>
              </a:rPr>
              <a:t>，</a:t>
            </a:r>
            <a:r>
              <a:rPr lang="en-US" altLang="zh-CN" sz="1600" b="1" dirty="0">
                <a:solidFill>
                  <a:schemeClr val="bg1"/>
                </a:solidFill>
              </a:rPr>
              <a:t>{5</a:t>
            </a:r>
            <a:r>
              <a:rPr lang="zh-CN" altLang="en-US" sz="1600" b="1" dirty="0">
                <a:solidFill>
                  <a:schemeClr val="bg1"/>
                </a:solidFill>
              </a:rPr>
              <a:t>，</a:t>
            </a:r>
            <a:r>
              <a:rPr lang="en-US" altLang="zh-CN" sz="1600" b="1" dirty="0">
                <a:solidFill>
                  <a:schemeClr val="bg1"/>
                </a:solidFill>
              </a:rPr>
              <a:t>6</a:t>
            </a:r>
            <a:r>
              <a:rPr lang="zh-CN" altLang="en-US" sz="1600" b="1" dirty="0">
                <a:solidFill>
                  <a:schemeClr val="bg1"/>
                </a:solidFill>
              </a:rPr>
              <a:t>，</a:t>
            </a:r>
            <a:r>
              <a:rPr lang="en-US" altLang="zh-CN" sz="1600" b="1" dirty="0">
                <a:solidFill>
                  <a:schemeClr val="bg1"/>
                </a:solidFill>
              </a:rPr>
              <a:t>7</a:t>
            </a:r>
            <a:r>
              <a:rPr lang="zh-CN" altLang="en-US" sz="1600" b="1" dirty="0">
                <a:solidFill>
                  <a:schemeClr val="bg1"/>
                </a:solidFill>
              </a:rPr>
              <a:t>，</a:t>
            </a:r>
            <a:r>
              <a:rPr lang="en-US" altLang="zh-CN" sz="1600" b="1" dirty="0">
                <a:solidFill>
                  <a:schemeClr val="bg1"/>
                </a:solidFill>
              </a:rPr>
              <a:t>8}         </a:t>
            </a:r>
            <a:r>
              <a:rPr lang="zh-CN" altLang="en-US" sz="1600" b="1" dirty="0">
                <a:solidFill>
                  <a:schemeClr val="bg1"/>
                </a:solidFill>
              </a:rPr>
              <a:t>（</a:t>
            </a:r>
            <a:r>
              <a:rPr lang="en-US" altLang="zh-CN" sz="1600" b="1" dirty="0">
                <a:solidFill>
                  <a:schemeClr val="bg1"/>
                </a:solidFill>
              </a:rPr>
              <a:t>1.5</a:t>
            </a:r>
            <a:r>
              <a:rPr lang="zh-CN" altLang="en-US" sz="1600" b="1" dirty="0">
                <a:solidFill>
                  <a:schemeClr val="bg1"/>
                </a:solidFill>
              </a:rPr>
              <a:t>，</a:t>
            </a:r>
            <a:r>
              <a:rPr lang="en-US" altLang="zh-CN" sz="1600" b="1" dirty="0">
                <a:solidFill>
                  <a:schemeClr val="bg1"/>
                </a:solidFill>
              </a:rPr>
              <a:t>1.5</a:t>
            </a:r>
            <a:r>
              <a:rPr lang="zh-CN" altLang="en-US" sz="1600" b="1" dirty="0">
                <a:solidFill>
                  <a:schemeClr val="bg1"/>
                </a:solidFill>
              </a:rPr>
              <a:t>）     （</a:t>
            </a:r>
            <a:r>
              <a:rPr lang="en-US" altLang="zh-CN" sz="1600" b="1" dirty="0">
                <a:solidFill>
                  <a:schemeClr val="bg1"/>
                </a:solidFill>
              </a:rPr>
              <a:t>4.5</a:t>
            </a:r>
            <a:r>
              <a:rPr lang="zh-CN" altLang="en-US" sz="1600" b="1" dirty="0">
                <a:solidFill>
                  <a:schemeClr val="bg1"/>
                </a:solidFill>
              </a:rPr>
              <a:t>，</a:t>
            </a:r>
            <a:r>
              <a:rPr lang="en-US" altLang="zh-CN" sz="1600" b="1" dirty="0">
                <a:solidFill>
                  <a:schemeClr val="bg1"/>
                </a:solidFill>
              </a:rPr>
              <a:t>3.5</a:t>
            </a:r>
            <a:r>
              <a:rPr lang="zh-CN" altLang="en-US" sz="1600" b="1" dirty="0">
                <a:solidFill>
                  <a:schemeClr val="bg1"/>
                </a:solidFill>
              </a:rPr>
              <a:t>）	</a:t>
            </a:r>
            <a:endParaRPr lang="zh-CN" altLang="en-US" sz="1600" b="1" dirty="0">
              <a:solidFill>
                <a:schemeClr val="bg1"/>
              </a:solidFill>
              <a:latin typeface="宋体" pitchFamily="2" charset="-122"/>
            </a:endParaRPr>
          </a:p>
          <a:p>
            <a:endParaRPr lang="en-US" altLang="zh-CN" sz="1600" b="1" baseline="-25000" dirty="0">
              <a:solidFill>
                <a:schemeClr val="bg1"/>
              </a:solidFill>
              <a:latin typeface="Tahoma" pitchFamily="34" charset="0"/>
            </a:endParaRPr>
          </a:p>
        </p:txBody>
      </p:sp>
      <p:sp>
        <p:nvSpPr>
          <p:cNvPr id="74756" name="Text Box 5"/>
          <p:cNvSpPr txBox="1">
            <a:spLocks noChangeArrowheads="1"/>
          </p:cNvSpPr>
          <p:nvPr/>
        </p:nvSpPr>
        <p:spPr bwMode="auto">
          <a:xfrm>
            <a:off x="3809999" y="152400"/>
            <a:ext cx="7748427" cy="4524315"/>
          </a:xfrm>
          <a:prstGeom prst="rect">
            <a:avLst/>
          </a:prstGeom>
          <a:solidFill>
            <a:srgbClr val="FDA1E5"/>
          </a:solidFill>
          <a:ln w="9525">
            <a:noFill/>
            <a:miter lim="800000"/>
            <a:headEnd/>
            <a:tailEnd/>
          </a:ln>
          <a:effectLst/>
        </p:spPr>
        <p:txBody>
          <a:bodyPr wrap="square" lIns="0" rIns="0">
            <a:spAutoFit/>
          </a:bodyPr>
          <a:lstStyle/>
          <a:p>
            <a:pPr>
              <a:lnSpc>
                <a:spcPct val="90000"/>
              </a:lnSpc>
            </a:pPr>
            <a:r>
              <a:rPr lang="zh-CN" altLang="en-US" sz="2000" b="1" dirty="0">
                <a:solidFill>
                  <a:schemeClr val="bg1"/>
                </a:solidFill>
              </a:rPr>
              <a:t>根据所给的数据通过对其实施</a:t>
            </a:r>
            <a:r>
              <a:rPr lang="en-US" altLang="zh-CN" sz="2000" b="1" i="1" dirty="0">
                <a:solidFill>
                  <a:schemeClr val="bg1"/>
                </a:solidFill>
              </a:rPr>
              <a:t>k</a:t>
            </a:r>
            <a:r>
              <a:rPr lang="en-US" altLang="zh-CN" sz="2000" b="1" dirty="0">
                <a:solidFill>
                  <a:schemeClr val="bg1"/>
                </a:solidFill>
              </a:rPr>
              <a:t>-means (</a:t>
            </a:r>
            <a:r>
              <a:rPr lang="zh-CN" altLang="en-US" sz="2000" b="1" dirty="0">
                <a:solidFill>
                  <a:schemeClr val="bg1"/>
                </a:solidFill>
              </a:rPr>
              <a:t>设</a:t>
            </a:r>
            <a:r>
              <a:rPr lang="en-US" altLang="zh-CN" sz="2000" b="1" i="1" dirty="0">
                <a:solidFill>
                  <a:schemeClr val="bg1"/>
                </a:solidFill>
              </a:rPr>
              <a:t>n</a:t>
            </a:r>
            <a:r>
              <a:rPr lang="en-US" altLang="zh-CN" sz="2000" b="1" dirty="0">
                <a:solidFill>
                  <a:schemeClr val="bg1"/>
                </a:solidFill>
              </a:rPr>
              <a:t>=8</a:t>
            </a:r>
            <a:r>
              <a:rPr lang="zh-CN" altLang="en-US" sz="2000" b="1" dirty="0">
                <a:solidFill>
                  <a:schemeClr val="bg1"/>
                </a:solidFill>
              </a:rPr>
              <a:t>，</a:t>
            </a:r>
            <a:r>
              <a:rPr lang="en-US" altLang="zh-CN" sz="2000" b="1" i="1" dirty="0">
                <a:solidFill>
                  <a:schemeClr val="bg1"/>
                </a:solidFill>
              </a:rPr>
              <a:t>k</a:t>
            </a:r>
            <a:r>
              <a:rPr lang="en-US" altLang="zh-CN" sz="2000" b="1" dirty="0">
                <a:solidFill>
                  <a:schemeClr val="bg1"/>
                </a:solidFill>
              </a:rPr>
              <a:t>=2)</a:t>
            </a:r>
            <a:r>
              <a:rPr lang="zh-CN" altLang="en-US" sz="2000" b="1" dirty="0">
                <a:solidFill>
                  <a:schemeClr val="bg1"/>
                </a:solidFill>
              </a:rPr>
              <a:t>，其主要执行执行步骤：</a:t>
            </a:r>
          </a:p>
          <a:p>
            <a:pPr>
              <a:lnSpc>
                <a:spcPct val="90000"/>
              </a:lnSpc>
            </a:pPr>
            <a:r>
              <a:rPr lang="zh-CN" altLang="en-US" sz="2000" b="1" dirty="0">
                <a:solidFill>
                  <a:schemeClr val="bg1"/>
                </a:solidFill>
              </a:rPr>
              <a:t>第一次迭代：假定随机选择的两个对象，如序号</a:t>
            </a:r>
            <a:r>
              <a:rPr lang="en-US" altLang="zh-CN" sz="2000" b="1" dirty="0">
                <a:solidFill>
                  <a:schemeClr val="bg1"/>
                </a:solidFill>
              </a:rPr>
              <a:t>1</a:t>
            </a:r>
            <a:r>
              <a:rPr lang="zh-CN" altLang="en-US" sz="2000" b="1" dirty="0">
                <a:solidFill>
                  <a:schemeClr val="bg1"/>
                </a:solidFill>
              </a:rPr>
              <a:t>和序号</a:t>
            </a:r>
            <a:r>
              <a:rPr lang="en-US" altLang="zh-CN" sz="2000" b="1" dirty="0">
                <a:solidFill>
                  <a:schemeClr val="bg1"/>
                </a:solidFill>
              </a:rPr>
              <a:t>3</a:t>
            </a:r>
            <a:r>
              <a:rPr lang="zh-CN" altLang="en-US" sz="2000" b="1" dirty="0">
                <a:solidFill>
                  <a:schemeClr val="bg1"/>
                </a:solidFill>
              </a:rPr>
              <a:t>当作初始点，分别找到离两点最近的对象，并产生两个簇</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和</a:t>
            </a:r>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a:t>
            </a:r>
            <a:r>
              <a:rPr lang="en-US" altLang="zh-CN" sz="2000" b="1" dirty="0">
                <a:solidFill>
                  <a:schemeClr val="bg1"/>
                </a:solidFill>
              </a:rPr>
              <a:t>5</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7</a:t>
            </a:r>
            <a:r>
              <a:rPr lang="zh-CN" altLang="en-US" sz="2000" b="1" dirty="0">
                <a:solidFill>
                  <a:schemeClr val="bg1"/>
                </a:solidFill>
              </a:rPr>
              <a:t>，</a:t>
            </a:r>
            <a:r>
              <a:rPr lang="en-US" altLang="zh-CN" sz="2000" b="1" dirty="0">
                <a:solidFill>
                  <a:schemeClr val="bg1"/>
                </a:solidFill>
              </a:rPr>
              <a:t>8}</a:t>
            </a:r>
            <a:r>
              <a:rPr lang="zh-CN" altLang="en-US" sz="2000" b="1" dirty="0">
                <a:solidFill>
                  <a:schemeClr val="bg1"/>
                </a:solidFill>
              </a:rPr>
              <a:t>。</a:t>
            </a:r>
          </a:p>
          <a:p>
            <a:pPr>
              <a:lnSpc>
                <a:spcPct val="90000"/>
              </a:lnSpc>
            </a:pPr>
            <a:r>
              <a:rPr lang="zh-CN" altLang="en-US" sz="2000" b="1" dirty="0">
                <a:solidFill>
                  <a:schemeClr val="bg1"/>
                </a:solidFill>
              </a:rPr>
              <a:t>对于产生的簇分别计算平均值，得到平均值点。</a:t>
            </a:r>
          </a:p>
          <a:p>
            <a:pPr lvl="1">
              <a:lnSpc>
                <a:spcPct val="90000"/>
              </a:lnSpc>
            </a:pPr>
            <a:r>
              <a:rPr lang="zh-CN" altLang="en-US" sz="2000" b="1" dirty="0">
                <a:solidFill>
                  <a:schemeClr val="bg1"/>
                </a:solidFill>
              </a:rPr>
              <a:t>对于</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，平均值点为（</a:t>
            </a:r>
            <a:r>
              <a:rPr lang="en-US" altLang="zh-CN" sz="2000" b="1" dirty="0">
                <a:solidFill>
                  <a:schemeClr val="bg1"/>
                </a:solidFill>
              </a:rPr>
              <a:t>1.5</a:t>
            </a:r>
            <a:r>
              <a:rPr lang="zh-CN" altLang="en-US" sz="2000" b="1" dirty="0">
                <a:solidFill>
                  <a:schemeClr val="bg1"/>
                </a:solidFill>
              </a:rPr>
              <a:t>，</a:t>
            </a:r>
            <a:r>
              <a:rPr lang="en-US" altLang="zh-CN" sz="2000" b="1" dirty="0">
                <a:solidFill>
                  <a:schemeClr val="bg1"/>
                </a:solidFill>
              </a:rPr>
              <a:t>1</a:t>
            </a:r>
            <a:r>
              <a:rPr lang="zh-CN" altLang="en-US" sz="2000" b="1" dirty="0">
                <a:solidFill>
                  <a:schemeClr val="bg1"/>
                </a:solidFill>
              </a:rPr>
              <a:t>）（这里的平均值是简单的相加除</a:t>
            </a:r>
            <a:r>
              <a:rPr lang="en-US" altLang="zh-CN" sz="2000" b="1" dirty="0">
                <a:solidFill>
                  <a:schemeClr val="bg1"/>
                </a:solidFill>
              </a:rPr>
              <a:t>2</a:t>
            </a:r>
            <a:r>
              <a:rPr lang="zh-CN" altLang="en-US" sz="2000" b="1" dirty="0">
                <a:solidFill>
                  <a:schemeClr val="bg1"/>
                </a:solidFill>
              </a:rPr>
              <a:t>）；</a:t>
            </a:r>
          </a:p>
          <a:p>
            <a:pPr lvl="1">
              <a:lnSpc>
                <a:spcPct val="90000"/>
              </a:lnSpc>
            </a:pPr>
            <a:r>
              <a:rPr lang="zh-CN" altLang="en-US" sz="2000" b="1" dirty="0">
                <a:solidFill>
                  <a:schemeClr val="bg1"/>
                </a:solidFill>
              </a:rPr>
              <a:t>对于</a:t>
            </a:r>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a:t>
            </a:r>
            <a:r>
              <a:rPr lang="en-US" altLang="zh-CN" sz="2000" b="1" dirty="0">
                <a:solidFill>
                  <a:schemeClr val="bg1"/>
                </a:solidFill>
              </a:rPr>
              <a:t>5</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7</a:t>
            </a:r>
            <a:r>
              <a:rPr lang="zh-CN" altLang="en-US" sz="2000" b="1" dirty="0">
                <a:solidFill>
                  <a:schemeClr val="bg1"/>
                </a:solidFill>
              </a:rPr>
              <a:t>，</a:t>
            </a:r>
            <a:r>
              <a:rPr lang="en-US" altLang="zh-CN" sz="2000" b="1" dirty="0">
                <a:solidFill>
                  <a:schemeClr val="bg1"/>
                </a:solidFill>
              </a:rPr>
              <a:t>8}</a:t>
            </a:r>
            <a:r>
              <a:rPr lang="zh-CN" altLang="en-US" sz="2000" b="1" dirty="0">
                <a:solidFill>
                  <a:schemeClr val="bg1"/>
                </a:solidFill>
              </a:rPr>
              <a:t>，平均值点为（</a:t>
            </a:r>
            <a:r>
              <a:rPr lang="en-US" altLang="zh-CN" sz="2000" b="1" dirty="0">
                <a:solidFill>
                  <a:schemeClr val="bg1"/>
                </a:solidFill>
              </a:rPr>
              <a:t>3.5</a:t>
            </a:r>
            <a:r>
              <a:rPr lang="zh-CN" altLang="en-US" sz="2000" b="1" dirty="0">
                <a:solidFill>
                  <a:schemeClr val="bg1"/>
                </a:solidFill>
              </a:rPr>
              <a:t>，</a:t>
            </a:r>
            <a:r>
              <a:rPr lang="en-US" altLang="zh-CN" sz="2000" b="1" dirty="0">
                <a:solidFill>
                  <a:schemeClr val="bg1"/>
                </a:solidFill>
              </a:rPr>
              <a:t>3</a:t>
            </a:r>
            <a:r>
              <a:rPr lang="zh-CN" altLang="en-US" sz="2000" b="1" dirty="0">
                <a:solidFill>
                  <a:schemeClr val="bg1"/>
                </a:solidFill>
              </a:rPr>
              <a:t>）。</a:t>
            </a:r>
          </a:p>
          <a:p>
            <a:pPr>
              <a:lnSpc>
                <a:spcPct val="90000"/>
              </a:lnSpc>
            </a:pPr>
            <a:r>
              <a:rPr lang="zh-CN" altLang="en-US" sz="2000" b="1" dirty="0">
                <a:solidFill>
                  <a:schemeClr val="bg1"/>
                </a:solidFill>
              </a:rPr>
              <a:t>第二次迭代：通过平均值调整对象的所在的簇，重新聚类，即将所有点按离平均值点（</a:t>
            </a:r>
            <a:r>
              <a:rPr lang="en-US" altLang="zh-CN" sz="2000" b="1" dirty="0">
                <a:solidFill>
                  <a:schemeClr val="bg1"/>
                </a:solidFill>
              </a:rPr>
              <a:t>1.5</a:t>
            </a:r>
            <a:r>
              <a:rPr lang="zh-CN" altLang="en-US" sz="2000" b="1" dirty="0">
                <a:solidFill>
                  <a:schemeClr val="bg1"/>
                </a:solidFill>
              </a:rPr>
              <a:t>，</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3.5</a:t>
            </a:r>
            <a:r>
              <a:rPr lang="zh-CN" altLang="en-US" sz="2000" b="1" dirty="0">
                <a:solidFill>
                  <a:schemeClr val="bg1"/>
                </a:solidFill>
              </a:rPr>
              <a:t>，</a:t>
            </a:r>
            <a:r>
              <a:rPr lang="en-US" altLang="zh-CN" sz="2000" b="1" dirty="0">
                <a:solidFill>
                  <a:schemeClr val="bg1"/>
                </a:solidFill>
              </a:rPr>
              <a:t>3</a:t>
            </a:r>
            <a:r>
              <a:rPr lang="zh-CN" altLang="en-US" sz="2000" b="1" dirty="0">
                <a:solidFill>
                  <a:schemeClr val="bg1"/>
                </a:solidFill>
              </a:rPr>
              <a:t>）最近的原则重新分配。得到两个新的簇：</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a:t>
            </a:r>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和</a:t>
            </a:r>
            <a:r>
              <a:rPr lang="en-US" altLang="zh-CN" sz="2000" b="1" dirty="0">
                <a:solidFill>
                  <a:schemeClr val="bg1"/>
                </a:solidFill>
              </a:rPr>
              <a:t>{5</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7</a:t>
            </a:r>
            <a:r>
              <a:rPr lang="zh-CN" altLang="en-US" sz="2000" b="1" dirty="0">
                <a:solidFill>
                  <a:schemeClr val="bg1"/>
                </a:solidFill>
              </a:rPr>
              <a:t>，</a:t>
            </a:r>
            <a:r>
              <a:rPr lang="en-US" altLang="zh-CN" sz="2000" b="1" dirty="0">
                <a:solidFill>
                  <a:schemeClr val="bg1"/>
                </a:solidFill>
              </a:rPr>
              <a:t>8}</a:t>
            </a:r>
            <a:r>
              <a:rPr lang="zh-CN" altLang="en-US" sz="2000" b="1" dirty="0">
                <a:solidFill>
                  <a:schemeClr val="bg1"/>
                </a:solidFill>
              </a:rPr>
              <a:t>。重新计算簇平均值点，得到新的平均值点为（</a:t>
            </a:r>
            <a:r>
              <a:rPr lang="en-US" altLang="zh-CN" sz="2000" b="1" dirty="0">
                <a:solidFill>
                  <a:schemeClr val="bg1"/>
                </a:solidFill>
              </a:rPr>
              <a:t>1.5</a:t>
            </a:r>
            <a:r>
              <a:rPr lang="zh-CN" altLang="en-US" sz="2000" b="1" dirty="0">
                <a:solidFill>
                  <a:schemeClr val="bg1"/>
                </a:solidFill>
              </a:rPr>
              <a:t>，</a:t>
            </a:r>
            <a:r>
              <a:rPr lang="en-US" altLang="zh-CN" sz="2000" b="1" dirty="0">
                <a:solidFill>
                  <a:schemeClr val="bg1"/>
                </a:solidFill>
              </a:rPr>
              <a:t>1.5</a:t>
            </a:r>
            <a:r>
              <a:rPr lang="zh-CN" altLang="en-US" sz="2000" b="1" dirty="0">
                <a:solidFill>
                  <a:schemeClr val="bg1"/>
                </a:solidFill>
              </a:rPr>
              <a:t>）和（</a:t>
            </a:r>
            <a:r>
              <a:rPr lang="en-US" altLang="zh-CN" sz="2000" b="1" dirty="0">
                <a:solidFill>
                  <a:schemeClr val="bg1"/>
                </a:solidFill>
              </a:rPr>
              <a:t>4.5</a:t>
            </a:r>
            <a:r>
              <a:rPr lang="zh-CN" altLang="en-US" sz="2000" b="1" dirty="0">
                <a:solidFill>
                  <a:schemeClr val="bg1"/>
                </a:solidFill>
              </a:rPr>
              <a:t>，</a:t>
            </a:r>
            <a:r>
              <a:rPr lang="en-US" altLang="zh-CN" sz="2000" b="1" dirty="0">
                <a:solidFill>
                  <a:schemeClr val="bg1"/>
                </a:solidFill>
              </a:rPr>
              <a:t>3.5</a:t>
            </a:r>
            <a:r>
              <a:rPr lang="zh-CN" altLang="en-US" sz="2000" b="1" dirty="0">
                <a:solidFill>
                  <a:schemeClr val="bg1"/>
                </a:solidFill>
              </a:rPr>
              <a:t>）。</a:t>
            </a:r>
          </a:p>
          <a:p>
            <a:pPr>
              <a:lnSpc>
                <a:spcPct val="90000"/>
              </a:lnSpc>
            </a:pPr>
            <a:r>
              <a:rPr lang="zh-CN" altLang="en-US" sz="2000" b="1" dirty="0">
                <a:solidFill>
                  <a:schemeClr val="bg1"/>
                </a:solidFill>
              </a:rPr>
              <a:t>第三次迭代：将所有点按离平均值点（</a:t>
            </a:r>
            <a:r>
              <a:rPr lang="en-US" altLang="zh-CN" sz="2000" b="1" dirty="0">
                <a:solidFill>
                  <a:schemeClr val="bg1"/>
                </a:solidFill>
              </a:rPr>
              <a:t>1.5</a:t>
            </a:r>
            <a:r>
              <a:rPr lang="zh-CN" altLang="en-US" sz="2000" b="1" dirty="0">
                <a:solidFill>
                  <a:schemeClr val="bg1"/>
                </a:solidFill>
              </a:rPr>
              <a:t>，</a:t>
            </a:r>
            <a:r>
              <a:rPr lang="en-US" altLang="zh-CN" sz="2000" b="1" dirty="0">
                <a:solidFill>
                  <a:schemeClr val="bg1"/>
                </a:solidFill>
              </a:rPr>
              <a:t>1.5</a:t>
            </a:r>
            <a:r>
              <a:rPr lang="zh-CN" altLang="en-US" sz="2000" b="1" dirty="0">
                <a:solidFill>
                  <a:schemeClr val="bg1"/>
                </a:solidFill>
              </a:rPr>
              <a:t>）和（</a:t>
            </a:r>
            <a:r>
              <a:rPr lang="en-US" altLang="zh-CN" sz="2000" b="1" dirty="0">
                <a:solidFill>
                  <a:schemeClr val="bg1"/>
                </a:solidFill>
              </a:rPr>
              <a:t>4.5</a:t>
            </a:r>
            <a:r>
              <a:rPr lang="zh-CN" altLang="en-US" sz="2000" b="1" dirty="0">
                <a:solidFill>
                  <a:schemeClr val="bg1"/>
                </a:solidFill>
              </a:rPr>
              <a:t>，</a:t>
            </a:r>
            <a:r>
              <a:rPr lang="en-US" altLang="zh-CN" sz="2000" b="1" dirty="0">
                <a:solidFill>
                  <a:schemeClr val="bg1"/>
                </a:solidFill>
              </a:rPr>
              <a:t>3.5</a:t>
            </a:r>
            <a:r>
              <a:rPr lang="zh-CN" altLang="en-US" sz="2000" b="1" dirty="0">
                <a:solidFill>
                  <a:schemeClr val="bg1"/>
                </a:solidFill>
              </a:rPr>
              <a:t>）最近的原则重新分配，调整对象，簇仍然为</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a:t>
            </a:r>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和</a:t>
            </a:r>
            <a:r>
              <a:rPr lang="en-US" altLang="zh-CN" sz="2000" b="1" dirty="0">
                <a:solidFill>
                  <a:schemeClr val="bg1"/>
                </a:solidFill>
              </a:rPr>
              <a:t>{5</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7</a:t>
            </a:r>
            <a:r>
              <a:rPr lang="zh-CN" altLang="en-US" sz="2000" b="1" dirty="0">
                <a:solidFill>
                  <a:schemeClr val="bg1"/>
                </a:solidFill>
              </a:rPr>
              <a:t>，</a:t>
            </a:r>
            <a:r>
              <a:rPr lang="en-US" altLang="zh-CN" sz="2000" b="1" dirty="0">
                <a:solidFill>
                  <a:schemeClr val="bg1"/>
                </a:solidFill>
              </a:rPr>
              <a:t>8}</a:t>
            </a:r>
            <a:r>
              <a:rPr lang="zh-CN" altLang="en-US" sz="2000" b="1" dirty="0">
                <a:solidFill>
                  <a:schemeClr val="bg1"/>
                </a:solidFill>
              </a:rPr>
              <a:t>，发现没有出现重新</a:t>
            </a:r>
            <a:r>
              <a:rPr lang="zh-CN" altLang="en-US" sz="2000" b="1" dirty="0" smtClean="0">
                <a:solidFill>
                  <a:schemeClr val="bg1"/>
                </a:solidFill>
              </a:rPr>
              <a:t>分配，</a:t>
            </a:r>
            <a:r>
              <a:rPr lang="zh-CN" altLang="en-US" sz="2000" b="1" dirty="0">
                <a:solidFill>
                  <a:schemeClr val="bg1"/>
                </a:solidFill>
              </a:rPr>
              <a:t>程序结束。</a:t>
            </a:r>
          </a:p>
        </p:txBody>
      </p:sp>
      <p:sp>
        <p:nvSpPr>
          <p:cNvPr id="74757" name="Rectangle 6"/>
          <p:cNvSpPr>
            <a:spLocks noChangeArrowheads="1"/>
          </p:cNvSpPr>
          <p:nvPr/>
        </p:nvSpPr>
        <p:spPr bwMode="auto">
          <a:xfrm>
            <a:off x="2133601" y="493714"/>
            <a:ext cx="1132041" cy="566309"/>
          </a:xfrm>
          <a:prstGeom prst="rect">
            <a:avLst/>
          </a:prstGeom>
          <a:noFill/>
          <a:ln w="9525">
            <a:noFill/>
            <a:miter lim="800000"/>
            <a:headEnd/>
            <a:tailEnd/>
          </a:ln>
          <a:effectLst/>
        </p:spPr>
        <p:txBody>
          <a:bodyPr wrap="none">
            <a:spAutoFit/>
          </a:bodyPr>
          <a:lstStyle/>
          <a:p>
            <a:pPr>
              <a:lnSpc>
                <a:spcPct val="110000"/>
              </a:lnSpc>
            </a:pPr>
            <a:r>
              <a:rPr lang="zh-CN" altLang="en-US" sz="2800" b="1">
                <a:latin typeface="Tahoma" pitchFamily="34" charset="0"/>
                <a:ea typeface="华文新魏" pitchFamily="2" charset="-122"/>
              </a:rPr>
              <a:t>实例</a:t>
            </a:r>
            <a:r>
              <a:rPr lang="en-US" altLang="zh-CN" sz="2800" b="1">
                <a:latin typeface="Tahoma" pitchFamily="34" charset="0"/>
                <a:ea typeface="华文新魏" pitchFamily="2" charset="-122"/>
              </a:rPr>
              <a:t>1</a:t>
            </a:r>
            <a:endParaRPr lang="zh-CN" altLang="en-US" sz="2800" b="1">
              <a:latin typeface="Tahoma" pitchFamily="34" charset="0"/>
              <a:ea typeface="华文新魏" pitchFamily="2" charset="-122"/>
            </a:endParaRPr>
          </a:p>
        </p:txBody>
      </p:sp>
    </p:spTree>
    <p:extLst>
      <p:ext uri="{BB962C8B-B14F-4D97-AF65-F5344CB8AC3E}">
        <p14:creationId xmlns:p14="http://schemas.microsoft.com/office/powerpoint/2010/main" val="4333050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ChangeArrowheads="1"/>
          </p:cNvSpPr>
          <p:nvPr/>
        </p:nvSpPr>
        <p:spPr bwMode="auto">
          <a:xfrm>
            <a:off x="2057400" y="1447801"/>
            <a:ext cx="82804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lgn="just" eaLnBrk="1" hangingPunct="1">
              <a:lnSpc>
                <a:spcPct val="90000"/>
              </a:lnSpc>
            </a:pPr>
            <a:r>
              <a:rPr lang="zh-CN" altLang="en-US" b="1">
                <a:solidFill>
                  <a:srgbClr val="CC0000"/>
                </a:solidFill>
                <a:latin typeface="Tahoma" panose="020B0604030504040204" pitchFamily="34" charset="0"/>
                <a:ea typeface="宋体" panose="02010600030101010101" pitchFamily="2" charset="-122"/>
              </a:rPr>
              <a:t>贝叶斯定理 </a:t>
            </a:r>
            <a:r>
              <a:rPr lang="zh-CN" altLang="en-US" b="1">
                <a:solidFill>
                  <a:schemeClr val="tx1"/>
                </a:solidFill>
                <a:latin typeface="Tahoma" panose="020B0604030504040204" pitchFamily="34" charset="0"/>
                <a:ea typeface="宋体" panose="02010600030101010101" pitchFamily="2" charset="-122"/>
              </a:rPr>
              <a:t> </a:t>
            </a:r>
          </a:p>
          <a:p>
            <a:pPr algn="just" eaLnBrk="1" hangingPunct="1">
              <a:lnSpc>
                <a:spcPct val="90000"/>
              </a:lnSpc>
              <a:buFontTx/>
              <a:buNone/>
            </a:pPr>
            <a:r>
              <a:rPr lang="zh-CN" altLang="en-US" sz="2600" b="1">
                <a:solidFill>
                  <a:schemeClr val="tx1"/>
                </a:solidFill>
                <a:latin typeface="Times New Roman" panose="02020603050405020304" pitchFamily="18" charset="0"/>
                <a:ea typeface="宋体" panose="02010600030101010101" pitchFamily="2" charset="-122"/>
              </a:rPr>
              <a:t>    贝叶斯定理给出了如下计算</a:t>
            </a:r>
            <a:r>
              <a:rPr lang="en-US" altLang="zh-CN" sz="2600" b="1">
                <a:solidFill>
                  <a:schemeClr val="tx1"/>
                </a:solidFill>
                <a:latin typeface="Times New Roman" panose="02020603050405020304" pitchFamily="18" charset="0"/>
                <a:ea typeface="宋体" panose="02010600030101010101" pitchFamily="2" charset="-122"/>
              </a:rPr>
              <a:t>P(H|X)</a:t>
            </a:r>
            <a:r>
              <a:rPr lang="zh-CN" altLang="en-US" sz="2600" b="1">
                <a:solidFill>
                  <a:schemeClr val="tx1"/>
                </a:solidFill>
                <a:latin typeface="Times New Roman" panose="02020603050405020304" pitchFamily="18" charset="0"/>
                <a:ea typeface="宋体" panose="02010600030101010101" pitchFamily="2" charset="-122"/>
              </a:rPr>
              <a:t>的简单有效的方法</a:t>
            </a:r>
            <a:r>
              <a:rPr lang="en-US" altLang="zh-CN" sz="2600" b="1">
                <a:solidFill>
                  <a:schemeClr val="tx1"/>
                </a:solidFill>
                <a:latin typeface="Times New Roman" panose="02020603050405020304" pitchFamily="18" charset="0"/>
                <a:ea typeface="宋体" panose="02010600030101010101" pitchFamily="2" charset="-122"/>
              </a:rPr>
              <a:t>:</a:t>
            </a:r>
          </a:p>
          <a:p>
            <a:pPr algn="just" eaLnBrk="1" hangingPunct="1">
              <a:lnSpc>
                <a:spcPct val="90000"/>
              </a:lnSpc>
            </a:pPr>
            <a:endParaRPr lang="en-US" altLang="zh-CN" sz="2600" b="1">
              <a:solidFill>
                <a:schemeClr val="tx1"/>
              </a:solidFill>
              <a:latin typeface="Times New Roman" panose="02020603050405020304" pitchFamily="18" charset="0"/>
              <a:ea typeface="宋体" panose="02010600030101010101" pitchFamily="2" charset="-122"/>
            </a:endParaRPr>
          </a:p>
          <a:p>
            <a:pPr algn="just" eaLnBrk="1" hangingPunct="1">
              <a:lnSpc>
                <a:spcPct val="90000"/>
              </a:lnSpc>
            </a:pPr>
            <a:endParaRPr lang="en-US" altLang="zh-CN" sz="2600" b="1">
              <a:solidFill>
                <a:schemeClr val="tx1"/>
              </a:solidFill>
              <a:latin typeface="Times New Roman" panose="02020603050405020304" pitchFamily="18" charset="0"/>
              <a:ea typeface="宋体" panose="02010600030101010101" pitchFamily="2" charset="-122"/>
            </a:endParaRPr>
          </a:p>
          <a:p>
            <a:pPr algn="just" eaLnBrk="1" hangingPunct="1">
              <a:lnSpc>
                <a:spcPct val="90000"/>
              </a:lnSpc>
              <a:buFontTx/>
              <a:buNone/>
            </a:pPr>
            <a:r>
              <a:rPr lang="en-US" altLang="zh-CN" b="1">
                <a:solidFill>
                  <a:schemeClr val="tx1"/>
                </a:solidFill>
                <a:latin typeface="Times New Roman" panose="02020603050405020304" pitchFamily="18" charset="0"/>
                <a:ea typeface="宋体" panose="02010600030101010101" pitchFamily="2" charset="-122"/>
              </a:rPr>
              <a:t>      P</a:t>
            </a:r>
            <a:r>
              <a:rPr lang="en-US" altLang="zh-CN" sz="2600" b="1">
                <a:solidFill>
                  <a:schemeClr val="tx1"/>
                </a:solidFill>
                <a:latin typeface="Times New Roman" panose="02020603050405020304" pitchFamily="18" charset="0"/>
                <a:ea typeface="宋体" panose="02010600030101010101" pitchFamily="2" charset="-122"/>
              </a:rPr>
              <a:t>(H):</a:t>
            </a:r>
            <a:r>
              <a:rPr lang="zh-CN" altLang="en-US" sz="2600" b="1">
                <a:solidFill>
                  <a:schemeClr val="tx1"/>
                </a:solidFill>
                <a:latin typeface="Times New Roman" panose="02020603050405020304" pitchFamily="18" charset="0"/>
                <a:ea typeface="宋体" panose="02010600030101010101" pitchFamily="2" charset="-122"/>
              </a:rPr>
              <a:t>是先验概率，或称</a:t>
            </a:r>
            <a:r>
              <a:rPr lang="en-US" altLang="zh-CN" sz="2600" b="1">
                <a:solidFill>
                  <a:schemeClr val="tx1"/>
                </a:solidFill>
                <a:latin typeface="Times New Roman" panose="02020603050405020304" pitchFamily="18" charset="0"/>
                <a:ea typeface="宋体" panose="02010600030101010101" pitchFamily="2" charset="-122"/>
              </a:rPr>
              <a:t>H</a:t>
            </a:r>
            <a:r>
              <a:rPr lang="zh-CN" altLang="en-US" sz="2600" b="1">
                <a:solidFill>
                  <a:schemeClr val="tx1"/>
                </a:solidFill>
                <a:latin typeface="Times New Roman" panose="02020603050405020304" pitchFamily="18" charset="0"/>
                <a:ea typeface="宋体" panose="02010600030101010101" pitchFamily="2" charset="-122"/>
              </a:rPr>
              <a:t>的先验概率。</a:t>
            </a:r>
          </a:p>
          <a:p>
            <a:pPr algn="just" eaLnBrk="1" hangingPunct="1">
              <a:lnSpc>
                <a:spcPct val="105000"/>
              </a:lnSpc>
              <a:buFontTx/>
              <a:buNone/>
            </a:pPr>
            <a:r>
              <a:rPr lang="zh-CN" altLang="en-US" sz="2600" b="1">
                <a:solidFill>
                  <a:schemeClr val="tx1"/>
                </a:solidFill>
                <a:latin typeface="Times New Roman" panose="02020603050405020304" pitchFamily="18" charset="0"/>
                <a:ea typeface="宋体" panose="02010600030101010101" pitchFamily="2" charset="-122"/>
              </a:rPr>
              <a:t>      </a:t>
            </a:r>
            <a:r>
              <a:rPr lang="en-US" altLang="zh-CN" sz="2600" b="1">
                <a:solidFill>
                  <a:schemeClr val="tx1"/>
                </a:solidFill>
                <a:latin typeface="Times New Roman" panose="02020603050405020304" pitchFamily="18" charset="0"/>
                <a:ea typeface="宋体" panose="02010600030101010101" pitchFamily="2" charset="-122"/>
              </a:rPr>
              <a:t>P(X): </a:t>
            </a:r>
            <a:r>
              <a:rPr lang="zh-CN" altLang="en-US" sz="2600" b="1">
                <a:solidFill>
                  <a:schemeClr val="tx1"/>
                </a:solidFill>
                <a:latin typeface="Times New Roman" panose="02020603050405020304" pitchFamily="18" charset="0"/>
                <a:ea typeface="宋体" panose="02010600030101010101" pitchFamily="2" charset="-122"/>
              </a:rPr>
              <a:t>样本数据被观察的概率。</a:t>
            </a:r>
          </a:p>
          <a:p>
            <a:pPr algn="just" eaLnBrk="1" hangingPunct="1">
              <a:lnSpc>
                <a:spcPct val="105000"/>
              </a:lnSpc>
              <a:buFontTx/>
              <a:buNone/>
            </a:pPr>
            <a:r>
              <a:rPr lang="zh-CN" altLang="en-US" sz="2600" b="1">
                <a:solidFill>
                  <a:schemeClr val="tx1"/>
                </a:solidFill>
                <a:latin typeface="Times New Roman" panose="02020603050405020304" pitchFamily="18" charset="0"/>
                <a:ea typeface="宋体" panose="02010600030101010101" pitchFamily="2" charset="-122"/>
              </a:rPr>
              <a:t>      </a:t>
            </a:r>
            <a:r>
              <a:rPr lang="en-US" altLang="zh-CN" sz="2600" b="1">
                <a:solidFill>
                  <a:schemeClr val="tx1"/>
                </a:solidFill>
                <a:latin typeface="Times New Roman" panose="02020603050405020304" pitchFamily="18" charset="0"/>
                <a:ea typeface="宋体" panose="02010600030101010101" pitchFamily="2" charset="-122"/>
              </a:rPr>
              <a:t>P(X|H)</a:t>
            </a:r>
            <a:r>
              <a:rPr lang="zh-CN" altLang="en-US" sz="2600" b="1">
                <a:solidFill>
                  <a:schemeClr val="tx1"/>
                </a:solidFill>
                <a:latin typeface="Times New Roman" panose="02020603050405020304" pitchFamily="18" charset="0"/>
                <a:ea typeface="宋体" panose="02010600030101010101" pitchFamily="2" charset="-122"/>
              </a:rPr>
              <a:t>代表假设</a:t>
            </a:r>
            <a:r>
              <a:rPr lang="en-US" altLang="zh-CN" sz="2600" b="1">
                <a:solidFill>
                  <a:schemeClr val="tx1"/>
                </a:solidFill>
                <a:latin typeface="Times New Roman" panose="02020603050405020304" pitchFamily="18" charset="0"/>
                <a:ea typeface="宋体" panose="02010600030101010101" pitchFamily="2" charset="-122"/>
              </a:rPr>
              <a:t>H</a:t>
            </a:r>
            <a:r>
              <a:rPr lang="zh-CN" altLang="en-US" sz="2600" b="1">
                <a:solidFill>
                  <a:schemeClr val="tx1"/>
                </a:solidFill>
                <a:latin typeface="Times New Roman" panose="02020603050405020304" pitchFamily="18" charset="0"/>
                <a:ea typeface="宋体" panose="02010600030101010101" pitchFamily="2" charset="-122"/>
              </a:rPr>
              <a:t>成立的情况下，观察到</a:t>
            </a:r>
            <a:r>
              <a:rPr lang="en-US" altLang="zh-CN" sz="2600" b="1">
                <a:solidFill>
                  <a:schemeClr val="tx1"/>
                </a:solidFill>
                <a:latin typeface="Times New Roman" panose="02020603050405020304" pitchFamily="18" charset="0"/>
                <a:ea typeface="宋体" panose="02010600030101010101" pitchFamily="2" charset="-122"/>
              </a:rPr>
              <a:t>X</a:t>
            </a:r>
            <a:r>
              <a:rPr lang="zh-CN" altLang="en-US" sz="2600" b="1">
                <a:solidFill>
                  <a:schemeClr val="tx1"/>
                </a:solidFill>
                <a:latin typeface="Times New Roman" panose="02020603050405020304" pitchFamily="18" charset="0"/>
                <a:ea typeface="宋体" panose="02010600030101010101" pitchFamily="2" charset="-122"/>
              </a:rPr>
              <a:t>的概率。       </a:t>
            </a:r>
            <a:br>
              <a:rPr lang="zh-CN" altLang="en-US" sz="2600" b="1">
                <a:solidFill>
                  <a:schemeClr val="tx1"/>
                </a:solidFill>
                <a:latin typeface="Times New Roman" panose="02020603050405020304" pitchFamily="18" charset="0"/>
                <a:ea typeface="宋体" panose="02010600030101010101" pitchFamily="2" charset="-122"/>
              </a:rPr>
            </a:br>
            <a:r>
              <a:rPr lang="zh-CN" altLang="en-US" sz="2600" b="1">
                <a:solidFill>
                  <a:schemeClr val="tx1"/>
                </a:solidFill>
                <a:latin typeface="Times New Roman" panose="02020603050405020304" pitchFamily="18" charset="0"/>
                <a:ea typeface="宋体" panose="02010600030101010101" pitchFamily="2" charset="-122"/>
              </a:rPr>
              <a:t>  </a:t>
            </a:r>
            <a:r>
              <a:rPr lang="en-US" altLang="zh-CN" sz="2600" b="1">
                <a:solidFill>
                  <a:schemeClr val="tx1"/>
                </a:solidFill>
                <a:latin typeface="Times New Roman" panose="02020603050405020304" pitchFamily="18" charset="0"/>
                <a:ea typeface="宋体" panose="02010600030101010101" pitchFamily="2" charset="-122"/>
              </a:rPr>
              <a:t>P(H|X)</a:t>
            </a:r>
            <a:r>
              <a:rPr lang="zh-CN" altLang="en-US" sz="2600" b="1">
                <a:solidFill>
                  <a:schemeClr val="tx1"/>
                </a:solidFill>
                <a:latin typeface="Times New Roman" panose="02020603050405020304" pitchFamily="18" charset="0"/>
                <a:ea typeface="宋体" panose="02010600030101010101" pitchFamily="2" charset="-122"/>
              </a:rPr>
              <a:t>是后验概率，或称条件</a:t>
            </a:r>
            <a:r>
              <a:rPr lang="en-US" altLang="zh-CN" sz="2600" b="1">
                <a:solidFill>
                  <a:schemeClr val="tx1"/>
                </a:solidFill>
                <a:latin typeface="Times New Roman" panose="02020603050405020304" pitchFamily="18" charset="0"/>
                <a:ea typeface="宋体" panose="02010600030101010101" pitchFamily="2" charset="-122"/>
              </a:rPr>
              <a:t>X</a:t>
            </a:r>
            <a:r>
              <a:rPr lang="zh-CN" altLang="en-US" sz="2600" b="1">
                <a:solidFill>
                  <a:schemeClr val="tx1"/>
                </a:solidFill>
                <a:latin typeface="Times New Roman" panose="02020603050405020304" pitchFamily="18" charset="0"/>
                <a:ea typeface="宋体" panose="02010600030101010101" pitchFamily="2" charset="-122"/>
              </a:rPr>
              <a:t>下</a:t>
            </a:r>
            <a:r>
              <a:rPr lang="en-US" altLang="zh-CN" sz="2600" b="1">
                <a:solidFill>
                  <a:schemeClr val="tx1"/>
                </a:solidFill>
                <a:latin typeface="Times New Roman" panose="02020603050405020304" pitchFamily="18" charset="0"/>
                <a:ea typeface="宋体" panose="02010600030101010101" pitchFamily="2" charset="-122"/>
              </a:rPr>
              <a:t>H</a:t>
            </a:r>
            <a:r>
              <a:rPr lang="zh-CN" altLang="en-US" sz="2600" b="1">
                <a:solidFill>
                  <a:schemeClr val="tx1"/>
                </a:solidFill>
                <a:latin typeface="Times New Roman" panose="02020603050405020304" pitchFamily="18" charset="0"/>
                <a:ea typeface="宋体" panose="02010600030101010101" pitchFamily="2" charset="-122"/>
              </a:rPr>
              <a:t>的后验概率。</a:t>
            </a:r>
          </a:p>
          <a:p>
            <a:pPr algn="just" eaLnBrk="1" hangingPunct="1">
              <a:lnSpc>
                <a:spcPct val="105000"/>
              </a:lnSpc>
              <a:buFontTx/>
              <a:buNone/>
            </a:pPr>
            <a:r>
              <a:rPr lang="zh-CN" altLang="en-US" sz="2600" b="1">
                <a:solidFill>
                  <a:schemeClr val="tx1"/>
                </a:solidFill>
                <a:latin typeface="Times New Roman" panose="02020603050405020304" pitchFamily="18" charset="0"/>
                <a:ea typeface="宋体" panose="02010600030101010101" pitchFamily="2" charset="-122"/>
              </a:rPr>
              <a:t>      </a:t>
            </a:r>
            <a:r>
              <a:rPr kumimoji="0" lang="zh-CN" altLang="en-US" sz="2600" b="1">
                <a:solidFill>
                  <a:schemeClr val="tx1"/>
                </a:solidFill>
                <a:latin typeface="Times New Roman" panose="02020603050405020304" pitchFamily="18" charset="0"/>
                <a:ea typeface="宋体" panose="02010600030101010101" pitchFamily="2" charset="-122"/>
              </a:rPr>
              <a:t>后验概率</a:t>
            </a:r>
            <a:r>
              <a:rPr kumimoji="0" lang="en-US" altLang="zh-CN" sz="2600" b="1">
                <a:solidFill>
                  <a:schemeClr val="tx1"/>
                </a:solidFill>
                <a:latin typeface="Times New Roman" panose="02020603050405020304" pitchFamily="18" charset="0"/>
                <a:ea typeface="宋体" panose="02010600030101010101" pitchFamily="2" charset="-122"/>
              </a:rPr>
              <a:t>P(H|X) </a:t>
            </a:r>
            <a:r>
              <a:rPr kumimoji="0" lang="zh-CN" altLang="en-US" sz="2600" b="1">
                <a:solidFill>
                  <a:schemeClr val="tx1"/>
                </a:solidFill>
                <a:latin typeface="Times New Roman" panose="02020603050405020304" pitchFamily="18" charset="0"/>
                <a:ea typeface="宋体" panose="02010600030101010101" pitchFamily="2" charset="-122"/>
              </a:rPr>
              <a:t>比先验概率</a:t>
            </a:r>
            <a:r>
              <a:rPr kumimoji="0" lang="en-US" altLang="zh-CN" sz="2600" b="1">
                <a:solidFill>
                  <a:schemeClr val="tx1"/>
                </a:solidFill>
                <a:latin typeface="Times New Roman" panose="02020603050405020304" pitchFamily="18" charset="0"/>
                <a:ea typeface="宋体" panose="02010600030101010101" pitchFamily="2" charset="-122"/>
              </a:rPr>
              <a:t>P(H)</a:t>
            </a:r>
            <a:r>
              <a:rPr kumimoji="0" lang="zh-CN" altLang="en-US" sz="2600" b="1">
                <a:solidFill>
                  <a:schemeClr val="tx1"/>
                </a:solidFill>
                <a:latin typeface="Times New Roman" panose="02020603050405020304" pitchFamily="18" charset="0"/>
                <a:ea typeface="宋体" panose="02010600030101010101" pitchFamily="2" charset="-122"/>
              </a:rPr>
              <a:t>基于更多的信息。  </a:t>
            </a:r>
            <a:br>
              <a:rPr kumimoji="0" lang="zh-CN" altLang="en-US" sz="2600" b="1">
                <a:solidFill>
                  <a:schemeClr val="tx1"/>
                </a:solidFill>
                <a:latin typeface="Times New Roman" panose="02020603050405020304" pitchFamily="18" charset="0"/>
                <a:ea typeface="宋体" panose="02010600030101010101" pitchFamily="2" charset="-122"/>
              </a:rPr>
            </a:br>
            <a:r>
              <a:rPr kumimoji="0" lang="zh-CN" altLang="en-US" sz="2600" b="1">
                <a:solidFill>
                  <a:schemeClr val="tx1"/>
                </a:solidFill>
                <a:latin typeface="Times New Roman" panose="02020603050405020304" pitchFamily="18" charset="0"/>
                <a:ea typeface="宋体" panose="02010600030101010101" pitchFamily="2" charset="-122"/>
              </a:rPr>
              <a:t>  </a:t>
            </a:r>
            <a:r>
              <a:rPr kumimoji="0" lang="en-US" altLang="zh-CN" sz="2600" b="1">
                <a:solidFill>
                  <a:schemeClr val="tx1"/>
                </a:solidFill>
                <a:latin typeface="Times New Roman" panose="02020603050405020304" pitchFamily="18" charset="0"/>
                <a:ea typeface="宋体" panose="02010600030101010101" pitchFamily="2" charset="-122"/>
              </a:rPr>
              <a:t>P(H)</a:t>
            </a:r>
            <a:r>
              <a:rPr kumimoji="0" lang="zh-CN" altLang="en-US" sz="2600" b="1">
                <a:solidFill>
                  <a:schemeClr val="tx1"/>
                </a:solidFill>
                <a:latin typeface="Times New Roman" panose="02020603050405020304" pitchFamily="18" charset="0"/>
                <a:ea typeface="宋体" panose="02010600030101010101" pitchFamily="2" charset="-122"/>
              </a:rPr>
              <a:t>是独立于</a:t>
            </a:r>
            <a:r>
              <a:rPr kumimoji="0" lang="en-US" altLang="zh-CN" sz="2600" b="1">
                <a:solidFill>
                  <a:schemeClr val="tx1"/>
                </a:solidFill>
                <a:latin typeface="Times New Roman" panose="02020603050405020304" pitchFamily="18" charset="0"/>
                <a:ea typeface="宋体" panose="02010600030101010101" pitchFamily="2" charset="-122"/>
              </a:rPr>
              <a:t>X</a:t>
            </a:r>
            <a:r>
              <a:rPr kumimoji="0" lang="zh-CN" altLang="en-US" sz="2600" b="1">
                <a:solidFill>
                  <a:schemeClr val="tx1"/>
                </a:solidFill>
                <a:latin typeface="Times New Roman" panose="02020603050405020304" pitchFamily="18" charset="0"/>
                <a:ea typeface="宋体" panose="02010600030101010101" pitchFamily="2" charset="-122"/>
              </a:rPr>
              <a:t>的。</a:t>
            </a:r>
          </a:p>
        </p:txBody>
      </p:sp>
      <p:graphicFrame>
        <p:nvGraphicFramePr>
          <p:cNvPr id="131075" name="Object 3"/>
          <p:cNvGraphicFramePr>
            <a:graphicFrameLocks noChangeAspect="1"/>
          </p:cNvGraphicFramePr>
          <p:nvPr/>
        </p:nvGraphicFramePr>
        <p:xfrm>
          <a:off x="3935413" y="2420939"/>
          <a:ext cx="3505200" cy="852487"/>
        </p:xfrm>
        <a:graphic>
          <a:graphicData uri="http://schemas.openxmlformats.org/presentationml/2006/ole">
            <mc:AlternateContent xmlns:mc="http://schemas.openxmlformats.org/markup-compatibility/2006">
              <mc:Choice xmlns:v="urn:schemas-microsoft-com:vml" Requires="v">
                <p:oleObj spid="_x0000_s4103" r:id="rId3" imgW="1623006" imgH="312492" progId="Equation.3">
                  <p:embed/>
                </p:oleObj>
              </mc:Choice>
              <mc:Fallback>
                <p:oleObj r:id="rId3" imgW="1623006" imgH="312492" progId="Equation.3">
                  <p:embed/>
                  <p:pic>
                    <p:nvPicPr>
                      <p:cNvPr id="1310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2420939"/>
                        <a:ext cx="3505200" cy="85248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6" name="Rectangle 4"/>
          <p:cNvSpPr>
            <a:spLocks noChangeArrowheads="1"/>
          </p:cNvSpPr>
          <p:nvPr/>
        </p:nvSpPr>
        <p:spPr bwMode="auto">
          <a:xfrm>
            <a:off x="1981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3600" b="1">
                <a:solidFill>
                  <a:schemeClr val="tx2"/>
                </a:solidFill>
                <a:latin typeface="华文新魏" panose="02010800040101010101" pitchFamily="2" charset="-122"/>
                <a:ea typeface="华文新魏" panose="02010800040101010101" pitchFamily="2" charset="-122"/>
              </a:rPr>
              <a:t>贝叶斯分类</a:t>
            </a:r>
          </a:p>
        </p:txBody>
      </p:sp>
    </p:spTree>
    <p:extLst>
      <p:ext uri="{BB962C8B-B14F-4D97-AF65-F5344CB8AC3E}">
        <p14:creationId xmlns:p14="http://schemas.microsoft.com/office/powerpoint/2010/main" val="15236472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ChangeArrowheads="1"/>
          </p:cNvSpPr>
          <p:nvPr/>
        </p:nvSpPr>
        <p:spPr bwMode="auto">
          <a:xfrm>
            <a:off x="2009776" y="1006475"/>
            <a:ext cx="86582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buClr>
                <a:schemeClr val="accent2"/>
              </a:buClr>
              <a:buSzPct val="80000"/>
              <a:buFont typeface="Wingdings" panose="05000000000000000000" pitchFamily="2" charset="2"/>
              <a:buChar char="l"/>
            </a:pPr>
            <a:r>
              <a:rPr lang="en-US" altLang="zh-CN" b="1">
                <a:solidFill>
                  <a:schemeClr val="tx1"/>
                </a:solidFill>
                <a:latin typeface="Times New Roman" panose="02020603050405020304" pitchFamily="18" charset="0"/>
                <a:ea typeface="宋体" panose="02010600030101010101" pitchFamily="2" charset="-122"/>
              </a:rPr>
              <a:t> </a:t>
            </a:r>
            <a:r>
              <a:rPr lang="zh-CN" altLang="en-US" b="1">
                <a:solidFill>
                  <a:schemeClr val="tx1"/>
                </a:solidFill>
                <a:latin typeface="Times New Roman" panose="02020603050405020304" pitchFamily="18" charset="0"/>
                <a:ea typeface="宋体" panose="02010600030101010101" pitchFamily="2" charset="-122"/>
              </a:rPr>
              <a:t>如：</a:t>
            </a:r>
          </a:p>
          <a:p>
            <a:pPr lvl="1" eaLnBrk="1" hangingPunct="1">
              <a:buClr>
                <a:schemeClr val="tx1"/>
              </a:buClr>
              <a:buSzPct val="90000"/>
              <a:buFontTx/>
              <a:buChar char="–"/>
            </a:pPr>
            <a:r>
              <a:rPr lang="zh-CN" altLang="en-US" b="1">
                <a:solidFill>
                  <a:schemeClr val="tx1"/>
                </a:solidFill>
                <a:latin typeface="Times New Roman" panose="02020603050405020304" pitchFamily="18" charset="0"/>
                <a:ea typeface="宋体" panose="02010600030101010101" pitchFamily="2" charset="-122"/>
              </a:rPr>
              <a:t>样本数据域由水果组成，用他们的颜色和形状描述。</a:t>
            </a:r>
          </a:p>
          <a:p>
            <a:pPr lvl="1" eaLnBrk="1" hangingPunct="1">
              <a:buClr>
                <a:schemeClr val="tx1"/>
              </a:buClr>
              <a:buSzPct val="90000"/>
              <a:buFontTx/>
              <a:buChar char="–"/>
            </a:pPr>
            <a:r>
              <a:rPr lang="zh-CN" altLang="en-US" b="1">
                <a:solidFill>
                  <a:schemeClr val="tx1"/>
                </a:solidFill>
                <a:latin typeface="Times New Roman" panose="02020603050405020304" pitchFamily="18" charset="0"/>
                <a:ea typeface="宋体" panose="02010600030101010101" pitchFamily="2" charset="-122"/>
              </a:rPr>
              <a:t>假定</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表示红色和圆的</a:t>
            </a:r>
          </a:p>
          <a:p>
            <a:pPr lvl="1" eaLnBrk="1" hangingPunct="1">
              <a:buClr>
                <a:schemeClr val="tx1"/>
              </a:buClr>
              <a:buSzPct val="90000"/>
              <a:buFontTx/>
              <a:buChar char="–"/>
            </a:pPr>
            <a:r>
              <a:rPr lang="en-US" altLang="zh-CN" b="1">
                <a:solidFill>
                  <a:schemeClr val="tx1"/>
                </a:solidFill>
                <a:latin typeface="Times New Roman" panose="02020603050405020304" pitchFamily="18" charset="0"/>
                <a:ea typeface="宋体" panose="02010600030101010101" pitchFamily="2" charset="-122"/>
              </a:rPr>
              <a:t>H</a:t>
            </a:r>
            <a:r>
              <a:rPr lang="zh-CN" altLang="en-US" b="1">
                <a:solidFill>
                  <a:schemeClr val="tx1"/>
                </a:solidFill>
                <a:latin typeface="Times New Roman" panose="02020603050405020304" pitchFamily="18" charset="0"/>
                <a:ea typeface="宋体" panose="02010600030101010101" pitchFamily="2" charset="-122"/>
              </a:rPr>
              <a:t>表示假定</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是苹果</a:t>
            </a:r>
          </a:p>
          <a:p>
            <a:pPr lvl="1" eaLnBrk="1" hangingPunct="1">
              <a:buClr>
                <a:schemeClr val="tx1"/>
              </a:buClr>
              <a:buSzPct val="90000"/>
              <a:buFontTx/>
              <a:buChar char="–"/>
            </a:pPr>
            <a:r>
              <a:rPr lang="en-US" altLang="zh-CN" b="1">
                <a:solidFill>
                  <a:schemeClr val="tx1"/>
                </a:solidFill>
                <a:latin typeface="Times New Roman" panose="02020603050405020304" pitchFamily="18" charset="0"/>
                <a:ea typeface="宋体" panose="02010600030101010101" pitchFamily="2" charset="-122"/>
              </a:rPr>
              <a:t>P(H|X) </a:t>
            </a:r>
            <a:r>
              <a:rPr lang="zh-CN" altLang="en-US" b="1">
                <a:solidFill>
                  <a:schemeClr val="tx1"/>
                </a:solidFill>
                <a:latin typeface="Times New Roman" panose="02020603050405020304" pitchFamily="18" charset="0"/>
                <a:ea typeface="宋体" panose="02010600030101010101" pitchFamily="2" charset="-122"/>
              </a:rPr>
              <a:t>反映当我们看到</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是红色并是圆的时，</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是苹果的概率</a:t>
            </a:r>
          </a:p>
          <a:p>
            <a:pPr lvl="1" eaLnBrk="1" hangingPunct="1">
              <a:buClr>
                <a:schemeClr val="tx1"/>
              </a:buClr>
              <a:buSzPct val="90000"/>
              <a:buFontTx/>
              <a:buChar char="–"/>
            </a:pPr>
            <a:r>
              <a:rPr lang="en-US" altLang="zh-CN" b="1">
                <a:solidFill>
                  <a:schemeClr val="tx1"/>
                </a:solidFill>
                <a:latin typeface="Times New Roman" panose="02020603050405020304" pitchFamily="18" charset="0"/>
                <a:ea typeface="宋体" panose="02010600030101010101" pitchFamily="2" charset="-122"/>
              </a:rPr>
              <a:t>P</a:t>
            </a:r>
            <a:r>
              <a:rPr lang="zh-CN" altLang="en-US" b="1">
                <a:solidFill>
                  <a:schemeClr val="tx1"/>
                </a:solidFill>
                <a:latin typeface="Times New Roman" panose="02020603050405020304" pitchFamily="18" charset="0"/>
                <a:ea typeface="宋体" panose="02010600030101010101" pitchFamily="2" charset="-122"/>
              </a:rPr>
              <a:t>（</a:t>
            </a:r>
            <a:r>
              <a:rPr lang="en-US" altLang="zh-CN" b="1">
                <a:solidFill>
                  <a:schemeClr val="tx1"/>
                </a:solidFill>
                <a:latin typeface="Times New Roman" panose="02020603050405020304" pitchFamily="18" charset="0"/>
                <a:ea typeface="宋体" panose="02010600030101010101" pitchFamily="2" charset="-122"/>
              </a:rPr>
              <a:t>H</a:t>
            </a:r>
            <a:r>
              <a:rPr lang="zh-CN" altLang="en-US" b="1">
                <a:solidFill>
                  <a:schemeClr val="tx1"/>
                </a:solidFill>
                <a:latin typeface="Times New Roman" panose="02020603050405020304" pitchFamily="18" charset="0"/>
                <a:ea typeface="宋体" panose="02010600030101010101" pitchFamily="2" charset="-122"/>
              </a:rPr>
              <a:t>）是先验概率，拿出任一个水果，不管它什么颜色，也不管它什么形状，它属于苹果的概率</a:t>
            </a:r>
          </a:p>
          <a:p>
            <a:pPr lvl="1" eaLnBrk="1" hangingPunct="1">
              <a:buClr>
                <a:schemeClr val="tx1"/>
              </a:buClr>
              <a:buSzPct val="90000"/>
              <a:buFontTx/>
              <a:buChar char="–"/>
            </a:pPr>
            <a:r>
              <a:rPr lang="en-US" altLang="zh-CN" b="1">
                <a:solidFill>
                  <a:schemeClr val="tx1"/>
                </a:solidFill>
                <a:latin typeface="Times New Roman" panose="02020603050405020304" pitchFamily="18" charset="0"/>
                <a:ea typeface="宋体" panose="02010600030101010101" pitchFamily="2" charset="-122"/>
              </a:rPr>
              <a:t>P</a:t>
            </a:r>
            <a:r>
              <a:rPr lang="zh-CN" altLang="en-US" b="1">
                <a:solidFill>
                  <a:schemeClr val="tx1"/>
                </a:solidFill>
                <a:latin typeface="Times New Roman" panose="02020603050405020304" pitchFamily="18" charset="0"/>
                <a:ea typeface="宋体" panose="02010600030101010101" pitchFamily="2" charset="-122"/>
              </a:rPr>
              <a:t>（</a:t>
            </a:r>
            <a:r>
              <a:rPr lang="en-US" altLang="zh-CN" b="1">
                <a:solidFill>
                  <a:schemeClr val="tx1"/>
                </a:solidFill>
                <a:latin typeface="Times New Roman" panose="02020603050405020304" pitchFamily="18" charset="0"/>
                <a:ea typeface="宋体" panose="02010600030101010101" pitchFamily="2" charset="-122"/>
              </a:rPr>
              <a:t>X|H</a:t>
            </a:r>
            <a:r>
              <a:rPr lang="zh-CN" altLang="en-US" b="1">
                <a:solidFill>
                  <a:schemeClr val="tx1"/>
                </a:solidFill>
                <a:latin typeface="Times New Roman" panose="02020603050405020304" pitchFamily="18" charset="0"/>
                <a:ea typeface="宋体" panose="02010600030101010101" pitchFamily="2" charset="-122"/>
              </a:rPr>
              <a:t>）是条件</a:t>
            </a:r>
            <a:r>
              <a:rPr lang="en-US" altLang="zh-CN" b="1">
                <a:solidFill>
                  <a:schemeClr val="tx1"/>
                </a:solidFill>
                <a:latin typeface="Times New Roman" panose="02020603050405020304" pitchFamily="18" charset="0"/>
                <a:ea typeface="宋体" panose="02010600030101010101" pitchFamily="2" charset="-122"/>
              </a:rPr>
              <a:t>H</a:t>
            </a:r>
            <a:r>
              <a:rPr lang="zh-CN" altLang="en-US" b="1">
                <a:solidFill>
                  <a:schemeClr val="tx1"/>
                </a:solidFill>
                <a:latin typeface="Times New Roman" panose="02020603050405020304" pitchFamily="18" charset="0"/>
                <a:ea typeface="宋体" panose="02010600030101010101" pitchFamily="2" charset="-122"/>
              </a:rPr>
              <a:t>下，</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的后验概率。它是已知</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是苹果，</a:t>
            </a:r>
            <a:r>
              <a:rPr lang="en-US" altLang="zh-CN" b="1">
                <a:solidFill>
                  <a:schemeClr val="tx1"/>
                </a:solidFill>
                <a:latin typeface="Times New Roman" panose="02020603050405020304" pitchFamily="18" charset="0"/>
                <a:ea typeface="宋体" panose="02010600030101010101" pitchFamily="2" charset="-122"/>
              </a:rPr>
              <a:t>X</a:t>
            </a:r>
            <a:r>
              <a:rPr lang="zh-CN" altLang="en-US" b="1">
                <a:solidFill>
                  <a:schemeClr val="tx1"/>
                </a:solidFill>
                <a:latin typeface="Times New Roman" panose="02020603050405020304" pitchFamily="18" charset="0"/>
                <a:ea typeface="宋体" panose="02010600030101010101" pitchFamily="2" charset="-122"/>
              </a:rPr>
              <a:t>是红色并且是圆的概率。</a:t>
            </a:r>
            <a:endParaRPr lang="en-US" altLang="zh-CN" b="1">
              <a:solidFill>
                <a:schemeClr val="tx1"/>
              </a:solidFill>
              <a:latin typeface="Times New Roman" panose="02020603050405020304" pitchFamily="18" charset="0"/>
              <a:ea typeface="宋体" panose="02010600030101010101" pitchFamily="2" charset="-122"/>
            </a:endParaRPr>
          </a:p>
          <a:p>
            <a:pPr lvl="1" eaLnBrk="1" hangingPunct="1">
              <a:buClr>
                <a:schemeClr val="tx1"/>
              </a:buClr>
              <a:buSzPct val="90000"/>
              <a:buFontTx/>
              <a:buChar char="–"/>
            </a:pPr>
            <a:r>
              <a:rPr lang="en-US" altLang="zh-CN" b="1">
                <a:solidFill>
                  <a:schemeClr val="tx1"/>
                </a:solidFill>
                <a:latin typeface="Times New Roman" panose="02020603050405020304" pitchFamily="18" charset="0"/>
                <a:ea typeface="宋体" panose="02010600030101010101" pitchFamily="2" charset="-122"/>
              </a:rPr>
              <a:t>P(X):</a:t>
            </a:r>
            <a:r>
              <a:rPr lang="zh-CN" altLang="en-US" b="1">
                <a:solidFill>
                  <a:schemeClr val="tx1"/>
                </a:solidFill>
                <a:latin typeface="Times New Roman" panose="02020603050405020304" pitchFamily="18" charset="0"/>
                <a:ea typeface="宋体" panose="02010600030101010101" pitchFamily="2" charset="-122"/>
              </a:rPr>
              <a:t>拿出任一个水果，不管它是什么水果，它是红色并且是圆的概率</a:t>
            </a:r>
          </a:p>
          <a:p>
            <a:pPr lvl="1" eaLnBrk="1" hangingPunct="1">
              <a:buClr>
                <a:schemeClr val="tx1"/>
              </a:buClr>
              <a:buSzPct val="90000"/>
              <a:buFontTx/>
              <a:buChar char="–"/>
            </a:pPr>
            <a:endParaRPr lang="en-US" altLang="zh-CN" b="1">
              <a:solidFill>
                <a:schemeClr val="tx1"/>
              </a:solidFill>
              <a:latin typeface="Times New Roman" panose="02020603050405020304" pitchFamily="18" charset="0"/>
              <a:ea typeface="宋体" panose="02010600030101010101" pitchFamily="2" charset="-122"/>
            </a:endParaRPr>
          </a:p>
          <a:p>
            <a:pPr lvl="1" eaLnBrk="1" hangingPunct="1">
              <a:buClr>
                <a:schemeClr val="tx1"/>
              </a:buClr>
              <a:buSzPct val="90000"/>
              <a:buFontTx/>
              <a:buChar char="–"/>
            </a:pPr>
            <a:endParaRPr lang="zh-CN" altLang="en-US" b="1">
              <a:solidFill>
                <a:schemeClr val="tx1"/>
              </a:solidFill>
              <a:latin typeface="Times New Roman" panose="02020603050405020304" pitchFamily="18" charset="0"/>
              <a:ea typeface="宋体" panose="02010600030101010101" pitchFamily="2" charset="-122"/>
            </a:endParaRPr>
          </a:p>
        </p:txBody>
      </p:sp>
      <p:sp>
        <p:nvSpPr>
          <p:cNvPr id="132099" name="Rectangle 4"/>
          <p:cNvSpPr>
            <a:spLocks noChangeArrowheads="1"/>
          </p:cNvSpPr>
          <p:nvPr/>
        </p:nvSpPr>
        <p:spPr bwMode="auto">
          <a:xfrm>
            <a:off x="1981200" y="209551"/>
            <a:ext cx="754380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kumimoji="0" lang="zh-CN" altLang="en-US" sz="3600" b="1">
                <a:solidFill>
                  <a:schemeClr val="tx2"/>
                </a:solidFill>
                <a:latin typeface="华文新魏" panose="02010800040101010101" pitchFamily="2" charset="-122"/>
                <a:ea typeface="华文新魏" panose="02010800040101010101" pitchFamily="2" charset="-122"/>
              </a:rPr>
              <a:t>贝叶斯分类</a:t>
            </a:r>
          </a:p>
        </p:txBody>
      </p:sp>
    </p:spTree>
    <p:extLst>
      <p:ext uri="{BB962C8B-B14F-4D97-AF65-F5344CB8AC3E}">
        <p14:creationId xmlns:p14="http://schemas.microsoft.com/office/powerpoint/2010/main" val="2503858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4"/>
          <p:cNvSpPr>
            <a:spLocks noGrp="1"/>
          </p:cNvSpPr>
          <p:nvPr>
            <p:ph type="dt" sz="quarter" idx="10"/>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56A1AE1D-56FA-45D6-8D4E-4D1E88327796}" type="datetime3">
              <a:rPr lang="zh-CN" altLang="en-US" sz="1400">
                <a:solidFill>
                  <a:schemeClr val="tx1"/>
                </a:solidFill>
                <a:latin typeface="-쉬리B"/>
                <a:ea typeface="-쉬리B"/>
                <a:cs typeface="-쉬리B"/>
              </a:rPr>
              <a:pPr>
                <a:spcBef>
                  <a:spcPct val="0"/>
                </a:spcBef>
                <a:buFontTx/>
                <a:buNone/>
              </a:pPr>
              <a:t>2018年11月6日星期二</a:t>
            </a:fld>
            <a:endParaRPr lang="en-US" altLang="zh-CN" sz="1400">
              <a:solidFill>
                <a:schemeClr val="tx1"/>
              </a:solidFill>
              <a:latin typeface="-쉬리B"/>
              <a:ea typeface="-쉬리B"/>
              <a:cs typeface="-쉬리B"/>
            </a:endParaRPr>
          </a:p>
        </p:txBody>
      </p:sp>
      <p:sp>
        <p:nvSpPr>
          <p:cNvPr id="142340" name="灯片编号占位符 6"/>
          <p:cNvSpPr>
            <a:spLocks noGrp="1"/>
          </p:cNvSpPr>
          <p:nvPr>
            <p:ph type="sldNum" sz="quarter" idx="4294967295"/>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202931D5-1B6C-4A5D-87A1-1B8728F3ECA2}" type="slidenum">
              <a:rPr lang="en-US" altLang="zh-CN" sz="1400">
                <a:solidFill>
                  <a:schemeClr val="tx1"/>
                </a:solidFill>
                <a:latin typeface="-쉬리B"/>
                <a:ea typeface="-쉬리B"/>
              </a:rPr>
              <a:pPr>
                <a:spcBef>
                  <a:spcPct val="0"/>
                </a:spcBef>
                <a:buFontTx/>
                <a:buNone/>
              </a:pPr>
              <a:t>66</a:t>
            </a:fld>
            <a:endParaRPr lang="en-US" altLang="zh-CN" sz="1400">
              <a:solidFill>
                <a:schemeClr val="tx1"/>
              </a:solidFill>
              <a:latin typeface="-쉬리B"/>
              <a:ea typeface="-쉬리B"/>
            </a:endParaRPr>
          </a:p>
        </p:txBody>
      </p:sp>
      <p:sp>
        <p:nvSpPr>
          <p:cNvPr id="356354" name="Rectangle 2">
            <a:extLst>
              <a:ext uri="{FF2B5EF4-FFF2-40B4-BE49-F238E27FC236}">
                <a16:creationId xmlns:a16="http://schemas.microsoft.com/office/drawing/2014/main" id="{F9058C99-97EE-42E8-A553-420023EC53D5}"/>
              </a:ext>
            </a:extLst>
          </p:cNvPr>
          <p:cNvSpPr>
            <a:spLocks noGrp="1" noChangeArrowheads="1"/>
          </p:cNvSpPr>
          <p:nvPr>
            <p:ph type="title"/>
          </p:nvPr>
        </p:nvSpPr>
        <p:spPr/>
        <p:txBody>
          <a:bodyPr/>
          <a:lstStyle/>
          <a:p>
            <a:pPr>
              <a:defRPr/>
            </a:pPr>
            <a:r>
              <a:rPr lang="zh-CN" altLang="en-US"/>
              <a:t>贝叶斯分类器</a:t>
            </a:r>
            <a:r>
              <a:rPr lang="en-US" altLang="zh-CN"/>
              <a:t>: </a:t>
            </a:r>
            <a:r>
              <a:rPr lang="zh-CN" altLang="en-US"/>
              <a:t>例</a:t>
            </a:r>
          </a:p>
        </p:txBody>
      </p:sp>
      <p:sp>
        <p:nvSpPr>
          <p:cNvPr id="142342" name="Rectangle 3"/>
          <p:cNvSpPr>
            <a:spLocks noGrp="1" noChangeArrowheads="1"/>
          </p:cNvSpPr>
          <p:nvPr>
            <p:ph type="body" sz="half" idx="1"/>
          </p:nvPr>
        </p:nvSpPr>
        <p:spPr>
          <a:xfrm>
            <a:off x="1905000" y="1295401"/>
            <a:ext cx="8294688" cy="549275"/>
          </a:xfrm>
        </p:spPr>
        <p:txBody>
          <a:bodyPr/>
          <a:lstStyle/>
          <a:p>
            <a:r>
              <a:rPr lang="zh-CN" altLang="en-US" smtClean="0"/>
              <a:t>例</a:t>
            </a:r>
            <a:r>
              <a:rPr lang="en-US" altLang="zh-CN" smtClean="0"/>
              <a:t>:</a:t>
            </a:r>
          </a:p>
        </p:txBody>
      </p:sp>
      <p:sp>
        <p:nvSpPr>
          <p:cNvPr id="142343" name="Rectangle 9"/>
          <p:cNvSpPr>
            <a:spLocks noChangeArrowheads="1"/>
          </p:cNvSpPr>
          <p:nvPr/>
        </p:nvSpPr>
        <p:spPr bwMode="auto">
          <a:xfrm>
            <a:off x="4114801" y="134302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0" lang="zh-CN" altLang="en-US" sz="1800">
              <a:solidFill>
                <a:schemeClr val="tx1"/>
              </a:solidFill>
              <a:ea typeface="宋体" panose="02010600030101010101" pitchFamily="2" charset="-122"/>
            </a:endParaRPr>
          </a:p>
        </p:txBody>
      </p:sp>
      <p:sp>
        <p:nvSpPr>
          <p:cNvPr id="142344" name="Text Box 4"/>
          <p:cNvSpPr txBox="1">
            <a:spLocks noChangeArrowheads="1"/>
          </p:cNvSpPr>
          <p:nvPr/>
        </p:nvSpPr>
        <p:spPr bwMode="auto">
          <a:xfrm>
            <a:off x="7175501" y="1268414"/>
            <a:ext cx="2665413" cy="446563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indent="107950">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P(Yes)=3/10</a:t>
            </a:r>
          </a:p>
          <a:p>
            <a:pPr eaLnBrk="1" hangingPunct="1">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P(No)=7/10</a:t>
            </a:r>
          </a:p>
          <a:p>
            <a:pPr eaLnBrk="1" hangingPunct="1">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有房</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是</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No) =3/7</a:t>
            </a:r>
            <a:endPar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有房</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否</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No) =4/7</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有房</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是</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Yes) =0</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有房</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否</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Yes) =1</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婚姻状况</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单身</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No) =2/7</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婚姻状况</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离婚</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No) =1/7</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婚姻状况</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已婚</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No) =4/7</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婚姻状况</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单身</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Yes) =2/3</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婚姻状况</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离婚</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Yes) =1/3</a:t>
            </a: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P(</a:t>
            </a:r>
            <a:r>
              <a:rPr lang="zh-CN" altLang="en-US" sz="1600">
                <a:solidFill>
                  <a:schemeClr val="tx1"/>
                </a:solidFill>
                <a:latin typeface="Times New Roman" panose="02020603050405020304" pitchFamily="18" charset="0"/>
                <a:ea typeface="宋体" panose="02010600030101010101" pitchFamily="2" charset="-122"/>
              </a:rPr>
              <a:t>婚姻状况</a:t>
            </a:r>
            <a:r>
              <a:rPr lang="en-US" altLang="zh-CN" sz="1600">
                <a:solidFill>
                  <a:schemeClr val="tx1"/>
                </a:solidFill>
                <a:latin typeface="Tahoma" panose="020B0604030504040204" pitchFamily="34" charset="0"/>
                <a:ea typeface="宋体" panose="02010600030101010101" pitchFamily="2" charset="-122"/>
              </a:rPr>
              <a:t>=</a:t>
            </a:r>
            <a:r>
              <a:rPr lang="zh-CN" altLang="en-US" sz="1600">
                <a:solidFill>
                  <a:schemeClr val="tx1"/>
                </a:solidFill>
                <a:latin typeface="Times New Roman" panose="02020603050405020304" pitchFamily="18" charset="0"/>
                <a:ea typeface="宋体" panose="02010600030101010101" pitchFamily="2" charset="-122"/>
              </a:rPr>
              <a:t>已婚</a:t>
            </a:r>
            <a:r>
              <a:rPr lang="en-US" altLang="zh-CN" sz="1600">
                <a:solidFill>
                  <a:schemeClr val="tx1"/>
                </a:solidFill>
                <a:latin typeface="Tahoma" panose="020B0604030504040204" pitchFamily="34" charset="0"/>
                <a:ea typeface="宋体" panose="02010600030101010101" pitchFamily="2" charset="-122"/>
              </a:rPr>
              <a:t>|</a:t>
            </a:r>
            <a:r>
              <a:rPr lang="en-US" altLang="zh-CN" sz="1600">
                <a:solidFill>
                  <a:schemeClr val="tx1"/>
                </a:solidFill>
                <a:latin typeface="Times New Roman" panose="02020603050405020304" pitchFamily="18" charset="0"/>
                <a:ea typeface="宋体" panose="02010600030101010101" pitchFamily="2" charset="-122"/>
              </a:rPr>
              <a:t>Yes) =0</a:t>
            </a:r>
          </a:p>
          <a:p>
            <a:pPr>
              <a:spcBef>
                <a:spcPct val="0"/>
              </a:spcBef>
              <a:buFontTx/>
              <a:buNone/>
            </a:pPr>
            <a:endParaRPr lang="en-US" altLang="zh-CN" sz="1600">
              <a:solidFill>
                <a:schemeClr val="tx1"/>
              </a:solidFill>
              <a:latin typeface="Times New Roman" panose="02020603050405020304" pitchFamily="18" charset="0"/>
              <a:ea typeface="宋体" panose="02010600030101010101" pitchFamily="2" charset="-122"/>
            </a:endParaRPr>
          </a:p>
          <a:p>
            <a:pPr>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年收入：</a:t>
            </a:r>
            <a:endParaRPr lang="zh-CN" altLang="en-US" sz="1600">
              <a:solidFill>
                <a:schemeClr val="tx1"/>
              </a:solidFill>
              <a:latin typeface="Tahoma" panose="020B0604030504040204" pitchFamily="34" charset="0"/>
              <a:ea typeface="宋体" panose="02010600030101010101" pitchFamily="2" charset="-122"/>
            </a:endParaRPr>
          </a:p>
          <a:p>
            <a:pPr>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类</a:t>
            </a:r>
            <a:r>
              <a:rPr lang="en-US" altLang="zh-CN" sz="1600">
                <a:solidFill>
                  <a:schemeClr val="tx1"/>
                </a:solidFill>
                <a:latin typeface="Tahoma" panose="020B0604030504040204" pitchFamily="34" charset="0"/>
                <a:ea typeface="宋体" panose="02010600030101010101" pitchFamily="2" charset="-122"/>
              </a:rPr>
              <a:t>=No</a:t>
            </a:r>
            <a:r>
              <a:rPr lang="zh-CN" altLang="en-US" sz="1600">
                <a:solidFill>
                  <a:schemeClr val="tx1"/>
                </a:solidFill>
                <a:latin typeface="Times New Roman" panose="02020603050405020304" pitchFamily="18" charset="0"/>
                <a:ea typeface="宋体" panose="02010600030101010101" pitchFamily="2" charset="-122"/>
              </a:rPr>
              <a:t>：样本均值</a:t>
            </a:r>
            <a:r>
              <a:rPr lang="en-US" altLang="zh-CN" sz="1600">
                <a:solidFill>
                  <a:schemeClr val="tx1"/>
                </a:solidFill>
                <a:latin typeface="Tahoma" panose="020B0604030504040204" pitchFamily="34" charset="0"/>
                <a:ea typeface="宋体" panose="02010600030101010101" pitchFamily="2" charset="-122"/>
              </a:rPr>
              <a:t>=110</a:t>
            </a:r>
            <a:endParaRPr lang="en-US" altLang="zh-CN" sz="1600">
              <a:solidFill>
                <a:schemeClr val="tx1"/>
              </a:solidFill>
              <a:latin typeface="Times New Roman" panose="02020603050405020304" pitchFamily="18" charset="0"/>
              <a:ea typeface="宋体" panose="02010600030101010101" pitchFamily="2" charset="-122"/>
            </a:endParaRP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                </a:t>
            </a:r>
            <a:r>
              <a:rPr lang="zh-CN" altLang="en-US" sz="1600">
                <a:solidFill>
                  <a:schemeClr val="tx1"/>
                </a:solidFill>
                <a:latin typeface="Times New Roman" panose="02020603050405020304" pitchFamily="18" charset="0"/>
                <a:ea typeface="宋体" panose="02010600030101010101" pitchFamily="2" charset="-122"/>
              </a:rPr>
              <a:t>样本方差</a:t>
            </a:r>
            <a:r>
              <a:rPr lang="en-US" altLang="zh-CN" sz="1600">
                <a:solidFill>
                  <a:schemeClr val="tx1"/>
                </a:solidFill>
                <a:latin typeface="Tahoma" panose="020B0604030504040204" pitchFamily="34" charset="0"/>
                <a:ea typeface="宋体" panose="02010600030101010101" pitchFamily="2" charset="-122"/>
              </a:rPr>
              <a:t>=2975</a:t>
            </a:r>
            <a:endParaRPr lang="en-US" altLang="zh-CN" sz="1600">
              <a:solidFill>
                <a:schemeClr val="tx1"/>
              </a:solidFill>
              <a:latin typeface="Times New Roman" panose="02020603050405020304" pitchFamily="18" charset="0"/>
              <a:ea typeface="宋体" panose="02010600030101010101" pitchFamily="2" charset="-122"/>
            </a:endParaRPr>
          </a:p>
          <a:p>
            <a:pPr>
              <a:spcBef>
                <a:spcPct val="0"/>
              </a:spcBef>
              <a:buFontTx/>
              <a:buNone/>
            </a:pPr>
            <a:r>
              <a:rPr lang="zh-CN" altLang="en-US" sz="1600">
                <a:solidFill>
                  <a:schemeClr val="tx1"/>
                </a:solidFill>
                <a:latin typeface="Times New Roman" panose="02020603050405020304" pitchFamily="18" charset="0"/>
                <a:ea typeface="宋体" panose="02010600030101010101" pitchFamily="2" charset="-122"/>
              </a:rPr>
              <a:t>类</a:t>
            </a:r>
            <a:r>
              <a:rPr lang="en-US" altLang="zh-CN" sz="1600">
                <a:solidFill>
                  <a:schemeClr val="tx1"/>
                </a:solidFill>
                <a:latin typeface="Tahoma" panose="020B0604030504040204" pitchFamily="34" charset="0"/>
                <a:ea typeface="宋体" panose="02010600030101010101" pitchFamily="2" charset="-122"/>
              </a:rPr>
              <a:t>=Yes</a:t>
            </a:r>
            <a:r>
              <a:rPr lang="zh-CN" altLang="en-US" sz="1600">
                <a:solidFill>
                  <a:schemeClr val="tx1"/>
                </a:solidFill>
                <a:latin typeface="Times New Roman" panose="02020603050405020304" pitchFamily="18" charset="0"/>
                <a:ea typeface="宋体" panose="02010600030101010101" pitchFamily="2" charset="-122"/>
              </a:rPr>
              <a:t>：样本均值</a:t>
            </a:r>
            <a:r>
              <a:rPr lang="en-US" altLang="zh-CN" sz="1600">
                <a:solidFill>
                  <a:schemeClr val="tx1"/>
                </a:solidFill>
                <a:latin typeface="Tahoma" panose="020B0604030504040204" pitchFamily="34" charset="0"/>
                <a:ea typeface="宋体" panose="02010600030101010101" pitchFamily="2" charset="-122"/>
              </a:rPr>
              <a:t>=90</a:t>
            </a:r>
            <a:endParaRPr lang="en-US" altLang="zh-CN" sz="1600">
              <a:solidFill>
                <a:schemeClr val="tx1"/>
              </a:solidFill>
              <a:latin typeface="Times New Roman" panose="02020603050405020304" pitchFamily="18" charset="0"/>
              <a:ea typeface="宋体" panose="02010600030101010101" pitchFamily="2" charset="-122"/>
            </a:endParaRPr>
          </a:p>
          <a:p>
            <a:pPr>
              <a:spcBef>
                <a:spcPct val="0"/>
              </a:spcBef>
              <a:buFontTx/>
              <a:buNone/>
            </a:pPr>
            <a:r>
              <a:rPr lang="en-US" altLang="zh-CN" sz="1600">
                <a:solidFill>
                  <a:schemeClr val="tx1"/>
                </a:solidFill>
                <a:latin typeface="Times New Roman" panose="02020603050405020304" pitchFamily="18" charset="0"/>
                <a:ea typeface="宋体" panose="02010600030101010101" pitchFamily="2" charset="-122"/>
              </a:rPr>
              <a:t>                 </a:t>
            </a:r>
            <a:r>
              <a:rPr lang="zh-CN" altLang="en-US" sz="1600">
                <a:solidFill>
                  <a:schemeClr val="tx1"/>
                </a:solidFill>
                <a:latin typeface="Times New Roman" panose="02020603050405020304" pitchFamily="18" charset="0"/>
                <a:ea typeface="宋体" panose="02010600030101010101" pitchFamily="2" charset="-122"/>
              </a:rPr>
              <a:t>样本方差</a:t>
            </a:r>
            <a:r>
              <a:rPr lang="en-US" altLang="zh-CN" sz="1600">
                <a:solidFill>
                  <a:schemeClr val="tx1"/>
                </a:solidFill>
                <a:latin typeface="Tahoma" panose="020B0604030504040204" pitchFamily="34" charset="0"/>
                <a:ea typeface="宋体" panose="02010600030101010101" pitchFamily="2" charset="-122"/>
              </a:rPr>
              <a:t>=25</a:t>
            </a:r>
            <a:endParaRPr lang="en-US" altLang="zh-CN" sz="1600">
              <a:solidFill>
                <a:schemeClr val="tx1"/>
              </a:solidFill>
              <a:latin typeface="Times New Roman" panose="02020603050405020304" pitchFamily="18" charset="0"/>
              <a:ea typeface="宋体" panose="02010600030101010101" pitchFamily="2" charset="-122"/>
            </a:endParaRPr>
          </a:p>
        </p:txBody>
      </p:sp>
      <p:graphicFrame>
        <p:nvGraphicFramePr>
          <p:cNvPr id="356806" name="Group 454">
            <a:extLst>
              <a:ext uri="{FF2B5EF4-FFF2-40B4-BE49-F238E27FC236}">
                <a16:creationId xmlns:a16="http://schemas.microsoft.com/office/drawing/2014/main" id="{D39825DD-C1CE-4F3E-B72A-99B444632055}"/>
              </a:ext>
            </a:extLst>
          </p:cNvPr>
          <p:cNvGraphicFramePr>
            <a:graphicFrameLocks noGrp="1"/>
          </p:cNvGraphicFramePr>
          <p:nvPr>
            <p:ph sz="half" idx="2"/>
            <p:extLst>
              <p:ext uri="{D42A27DB-BD31-4B8C-83A1-F6EECF244321}">
                <p14:modId xmlns:p14="http://schemas.microsoft.com/office/powerpoint/2010/main" val="1484844402"/>
              </p:ext>
            </p:extLst>
          </p:nvPr>
        </p:nvGraphicFramePr>
        <p:xfrm>
          <a:off x="1374734" y="1924051"/>
          <a:ext cx="4824412" cy="3730625"/>
        </p:xfrm>
        <a:graphic>
          <a:graphicData uri="http://schemas.openxmlformats.org/drawingml/2006/table">
            <a:tbl>
              <a:tblPr/>
              <a:tblGrid>
                <a:gridCol w="638175">
                  <a:extLst>
                    <a:ext uri="{9D8B030D-6E8A-4147-A177-3AD203B41FA5}">
                      <a16:colId xmlns:a16="http://schemas.microsoft.com/office/drawing/2014/main" val="20000"/>
                    </a:ext>
                  </a:extLst>
                </a:gridCol>
                <a:gridCol w="728662">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1046163">
                  <a:extLst>
                    <a:ext uri="{9D8B030D-6E8A-4147-A177-3AD203B41FA5}">
                      <a16:colId xmlns:a16="http://schemas.microsoft.com/office/drawing/2014/main" val="20003"/>
                    </a:ext>
                  </a:extLst>
                </a:gridCol>
                <a:gridCol w="1258887">
                  <a:extLst>
                    <a:ext uri="{9D8B030D-6E8A-4147-A177-3AD203B41FA5}">
                      <a16:colId xmlns:a16="http://schemas.microsoft.com/office/drawing/2014/main" val="20004"/>
                    </a:ext>
                  </a:extLst>
                </a:gridCol>
              </a:tblGrid>
              <a:tr h="40169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err="1">
                          <a:ln>
                            <a:noFill/>
                          </a:ln>
                          <a:solidFill>
                            <a:schemeClr val="tx1"/>
                          </a:solidFill>
                          <a:effectLst/>
                          <a:latin typeface="Times New Roman" pitchFamily="18" charset="0"/>
                          <a:ea typeface="宋体" pitchFamily="2" charset="-122"/>
                        </a:rPr>
                        <a:t>Tid</a:t>
                      </a:r>
                      <a:endParaRPr kumimoji="1" lang="en-US"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T="45727" marB="4572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有房</a:t>
                      </a:r>
                    </a:p>
                  </a:txBody>
                  <a:tcPr marT="45727" marB="4572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bg1"/>
                          </a:solidFill>
                          <a:effectLst/>
                          <a:latin typeface="Times New Roman" pitchFamily="18" charset="0"/>
                          <a:ea typeface="宋体" pitchFamily="2" charset="-122"/>
                        </a:rPr>
                        <a:t>婚姻状况</a:t>
                      </a:r>
                    </a:p>
                  </a:txBody>
                  <a:tcPr marT="45727" marB="4572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年收入</a:t>
                      </a:r>
                    </a:p>
                  </a:txBody>
                  <a:tcPr marT="45727" marB="4572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rgbClr val="FF0000"/>
                          </a:solidFill>
                          <a:effectLst/>
                          <a:latin typeface="Times New Roman" pitchFamily="18" charset="0"/>
                          <a:ea typeface="宋体" pitchFamily="2" charset="-122"/>
                        </a:rPr>
                        <a:t>拖欠贷款</a:t>
                      </a:r>
                    </a:p>
                  </a:txBody>
                  <a:tcPr marT="45727" marB="4572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33289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3</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6</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7</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8</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9</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T="45727" marB="4572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是</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是</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是</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否</a:t>
                      </a:r>
                    </a:p>
                  </a:txBody>
                  <a:tcPr marT="45727" marB="4572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单身</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已婚</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单身</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已婚</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离婚</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已婚</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1" i="0" u="none" strike="noStrike" cap="none" normalizeH="0" baseline="0" dirty="0">
                          <a:ln>
                            <a:noFill/>
                          </a:ln>
                          <a:solidFill>
                            <a:schemeClr val="bg1"/>
                          </a:solidFill>
                          <a:effectLst/>
                          <a:latin typeface="Times New Roman" pitchFamily="18" charset="0"/>
                          <a:ea typeface="宋体" pitchFamily="2" charset="-122"/>
                        </a:rPr>
                        <a:t>离婚</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单身</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已婚</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bg1"/>
                          </a:solidFill>
                          <a:effectLst/>
                          <a:latin typeface="Times New Roman" pitchFamily="18" charset="0"/>
                          <a:ea typeface="宋体" pitchFamily="2" charset="-122"/>
                        </a:rPr>
                        <a:t>单身</a:t>
                      </a:r>
                    </a:p>
                  </a:txBody>
                  <a:tcPr marT="45727" marB="4572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125K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100K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70K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120K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95K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60K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220K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85K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75K</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90K</a:t>
                      </a:r>
                    </a:p>
                  </a:txBody>
                  <a:tcPr marT="45727" marB="4572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Yes</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Yes</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No</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Times New Roman" pitchFamily="18" charset="0"/>
                          <a:ea typeface="宋体" pitchFamily="2" charset="-122"/>
                        </a:rPr>
                        <a:t>Yes</a:t>
                      </a:r>
                    </a:p>
                  </a:txBody>
                  <a:tcPr marT="45727" marB="4572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99893355"/>
      </p:ext>
    </p:extLst>
  </p:cSld>
  <p:clrMapOvr>
    <a:masterClrMapping/>
  </p:clrMapOvr>
  <p:transition>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3"/>
          <p:cNvSpPr>
            <a:spLocks noGrp="1"/>
          </p:cNvSpPr>
          <p:nvPr>
            <p:ph type="dt" sz="quarter" idx="10"/>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6230975E-789D-4A38-8158-F4F4894443FE}" type="datetime3">
              <a:rPr lang="zh-CN" altLang="en-US" sz="1400">
                <a:solidFill>
                  <a:schemeClr val="tx1"/>
                </a:solidFill>
                <a:latin typeface="-쉬리B"/>
                <a:ea typeface="-쉬리B"/>
                <a:cs typeface="-쉬리B"/>
              </a:rPr>
              <a:pPr>
                <a:spcBef>
                  <a:spcPct val="0"/>
                </a:spcBef>
                <a:buFontTx/>
                <a:buNone/>
              </a:pPr>
              <a:t>2018年11月6日星期二</a:t>
            </a:fld>
            <a:endParaRPr lang="en-US" altLang="zh-CN" sz="1400">
              <a:solidFill>
                <a:schemeClr val="tx1"/>
              </a:solidFill>
              <a:latin typeface="-쉬리B"/>
              <a:ea typeface="-쉬리B"/>
              <a:cs typeface="-쉬리B"/>
            </a:endParaRPr>
          </a:p>
        </p:txBody>
      </p:sp>
      <p:sp>
        <p:nvSpPr>
          <p:cNvPr id="143364" name="灯片编号占位符 5"/>
          <p:cNvSpPr>
            <a:spLocks noGrp="1"/>
          </p:cNvSpPr>
          <p:nvPr>
            <p:ph type="sldNum" sz="quarter" idx="12"/>
          </p:nvPr>
        </p:nvSpPr>
        <p:spPr>
          <a:noFill/>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7F928A28-A18B-450E-B335-FE2F55F285E0}" type="slidenum">
              <a:rPr lang="en-US" altLang="zh-CN" sz="1400">
                <a:solidFill>
                  <a:schemeClr val="tx1"/>
                </a:solidFill>
                <a:latin typeface="-쉬리B"/>
                <a:ea typeface="-쉬리B"/>
              </a:rPr>
              <a:pPr>
                <a:spcBef>
                  <a:spcPct val="0"/>
                </a:spcBef>
                <a:buFontTx/>
                <a:buNone/>
              </a:pPr>
              <a:t>67</a:t>
            </a:fld>
            <a:endParaRPr lang="en-US" altLang="zh-CN" sz="1400">
              <a:solidFill>
                <a:schemeClr val="tx1"/>
              </a:solidFill>
              <a:latin typeface="-쉬리B"/>
              <a:ea typeface="-쉬리B"/>
            </a:endParaRPr>
          </a:p>
        </p:txBody>
      </p:sp>
      <p:sp>
        <p:nvSpPr>
          <p:cNvPr id="369666" name="Rectangle 2">
            <a:extLst>
              <a:ext uri="{FF2B5EF4-FFF2-40B4-BE49-F238E27FC236}">
                <a16:creationId xmlns:a16="http://schemas.microsoft.com/office/drawing/2014/main" id="{D16E2B2F-7DCD-4229-BE8C-CA268E97B4CD}"/>
              </a:ext>
            </a:extLst>
          </p:cNvPr>
          <p:cNvSpPr>
            <a:spLocks noGrp="1" noChangeArrowheads="1"/>
          </p:cNvSpPr>
          <p:nvPr>
            <p:ph type="title"/>
          </p:nvPr>
        </p:nvSpPr>
        <p:spPr/>
        <p:txBody>
          <a:bodyPr/>
          <a:lstStyle/>
          <a:p>
            <a:pPr>
              <a:defRPr/>
            </a:pPr>
            <a:r>
              <a:rPr lang="zh-CN" altLang="en-US" dirty="0"/>
              <a:t>贝叶斯分类器</a:t>
            </a:r>
            <a:r>
              <a:rPr lang="en-US" altLang="zh-CN" dirty="0"/>
              <a:t>: </a:t>
            </a:r>
            <a:r>
              <a:rPr lang="zh-CN" altLang="en-US" dirty="0"/>
              <a:t>例</a:t>
            </a:r>
            <a:r>
              <a:rPr lang="en-US" altLang="zh-CN" dirty="0">
                <a:latin typeface="宋体" pitchFamily="2" charset="-122"/>
              </a:rPr>
              <a:t>(</a:t>
            </a:r>
            <a:r>
              <a:rPr lang="zh-CN" altLang="en-US" dirty="0">
                <a:latin typeface="宋体" pitchFamily="2" charset="-122"/>
              </a:rPr>
              <a:t>续</a:t>
            </a:r>
            <a:r>
              <a:rPr lang="en-US" altLang="zh-CN" dirty="0">
                <a:latin typeface="宋体" pitchFamily="2" charset="-122"/>
              </a:rPr>
              <a:t>)</a:t>
            </a:r>
          </a:p>
        </p:txBody>
      </p:sp>
      <p:sp>
        <p:nvSpPr>
          <p:cNvPr id="143366" name="Rectangle 3"/>
          <p:cNvSpPr>
            <a:spLocks noGrp="1" noChangeArrowheads="1"/>
          </p:cNvSpPr>
          <p:nvPr>
            <p:ph type="body" idx="1"/>
          </p:nvPr>
        </p:nvSpPr>
        <p:spPr/>
        <p:txBody>
          <a:bodyPr>
            <a:normAutofit fontScale="92500" lnSpcReduction="10000"/>
          </a:bodyPr>
          <a:lstStyle/>
          <a:p>
            <a:r>
              <a:rPr lang="en-US" altLang="zh-CN"/>
              <a:t>X=</a:t>
            </a:r>
            <a:r>
              <a:rPr lang="zh-CN" altLang="en-US"/>
              <a:t>（有房</a:t>
            </a:r>
            <a:r>
              <a:rPr lang="en-US" altLang="zh-CN"/>
              <a:t>=</a:t>
            </a:r>
            <a:r>
              <a:rPr lang="zh-CN" altLang="en-US"/>
              <a:t>否，婚姻状况</a:t>
            </a:r>
            <a:r>
              <a:rPr lang="en-US" altLang="zh-CN"/>
              <a:t>=</a:t>
            </a:r>
            <a:r>
              <a:rPr lang="zh-CN" altLang="en-US"/>
              <a:t>已婚，年收入</a:t>
            </a:r>
            <a:r>
              <a:rPr lang="en-US" altLang="zh-CN"/>
              <a:t>=$120K</a:t>
            </a:r>
            <a:r>
              <a:rPr lang="zh-CN" altLang="en-US"/>
              <a:t>）</a:t>
            </a:r>
          </a:p>
          <a:p>
            <a:pPr lvl="1"/>
            <a:r>
              <a:rPr lang="zh-CN" altLang="en-US" smtClean="0"/>
              <a:t>计算</a:t>
            </a:r>
            <a:r>
              <a:rPr lang="en-US" altLang="zh-CN" sz="1800" i="1"/>
              <a:t>P</a:t>
            </a:r>
            <a:r>
              <a:rPr lang="en-US" altLang="zh-CN" sz="1800"/>
              <a:t>(X| No)</a:t>
            </a:r>
            <a:r>
              <a:rPr lang="zh-CN" altLang="en-US" smtClean="0"/>
              <a:t>和</a:t>
            </a:r>
            <a:r>
              <a:rPr lang="en-US" altLang="zh-CN" sz="1800" i="1"/>
              <a:t>P</a:t>
            </a:r>
            <a:r>
              <a:rPr lang="en-US" altLang="zh-CN" sz="1800"/>
              <a:t>(X| Yes)</a:t>
            </a:r>
            <a:r>
              <a:rPr lang="en-US" altLang="zh-CN" smtClean="0"/>
              <a:t> </a:t>
            </a:r>
          </a:p>
          <a:p>
            <a:pPr lvl="1">
              <a:buFont typeface="Wingdings" panose="05000000000000000000" pitchFamily="2" charset="2"/>
              <a:buNone/>
            </a:pPr>
            <a:r>
              <a:rPr lang="en-US" altLang="zh-CN" sz="1800" i="1"/>
              <a:t>     P</a:t>
            </a:r>
            <a:r>
              <a:rPr lang="en-US" altLang="zh-CN" sz="1800"/>
              <a:t>(X| No) = </a:t>
            </a:r>
            <a:r>
              <a:rPr lang="en-US" altLang="zh-CN" sz="1800" i="1"/>
              <a:t>P</a:t>
            </a:r>
            <a:r>
              <a:rPr lang="en-US" altLang="zh-CN" sz="1800"/>
              <a:t>(</a:t>
            </a:r>
            <a:r>
              <a:rPr lang="zh-CN" altLang="en-US" sz="1800"/>
              <a:t>有房</a:t>
            </a:r>
            <a:r>
              <a:rPr lang="en-US" altLang="zh-CN" sz="1800"/>
              <a:t>=</a:t>
            </a:r>
            <a:r>
              <a:rPr lang="zh-CN" altLang="en-US" sz="1800"/>
              <a:t>否</a:t>
            </a:r>
            <a:r>
              <a:rPr lang="en-US" altLang="zh-CN" sz="1800"/>
              <a:t>|No) </a:t>
            </a:r>
            <a:r>
              <a:rPr lang="en-US" altLang="zh-CN" sz="1800">
                <a:sym typeface="Symbol" panose="05050102010706020507" pitchFamily="18" charset="2"/>
              </a:rPr>
              <a:t></a:t>
            </a:r>
            <a:r>
              <a:rPr lang="en-US" altLang="zh-CN" sz="1800" i="1"/>
              <a:t>P</a:t>
            </a:r>
            <a:r>
              <a:rPr lang="en-US" altLang="zh-CN" sz="1800"/>
              <a:t>(</a:t>
            </a:r>
            <a:r>
              <a:rPr lang="zh-CN" altLang="en-US" sz="1800"/>
              <a:t>婚姻状况</a:t>
            </a:r>
            <a:r>
              <a:rPr lang="en-US" altLang="zh-CN" sz="1800"/>
              <a:t>=</a:t>
            </a:r>
            <a:r>
              <a:rPr lang="zh-CN" altLang="en-US" sz="1800"/>
              <a:t>已婚</a:t>
            </a:r>
            <a:r>
              <a:rPr lang="en-US" altLang="zh-CN" sz="1800"/>
              <a:t>|No) </a:t>
            </a:r>
            <a:r>
              <a:rPr lang="en-US" altLang="zh-CN" sz="1800">
                <a:sym typeface="Symbol" panose="05050102010706020507" pitchFamily="18" charset="2"/>
              </a:rPr>
              <a:t></a:t>
            </a:r>
            <a:r>
              <a:rPr lang="en-US" altLang="zh-CN" sz="1800" i="1"/>
              <a:t>P</a:t>
            </a:r>
            <a:r>
              <a:rPr lang="en-US" altLang="zh-CN" sz="1800"/>
              <a:t>(</a:t>
            </a:r>
            <a:r>
              <a:rPr lang="zh-CN" altLang="en-US" sz="1800"/>
              <a:t>年收入</a:t>
            </a:r>
            <a:r>
              <a:rPr lang="en-US" altLang="zh-CN" sz="1800"/>
              <a:t>= $120K|No)</a:t>
            </a:r>
          </a:p>
          <a:p>
            <a:pPr lvl="1">
              <a:buFont typeface="Wingdings" panose="05000000000000000000" pitchFamily="2" charset="2"/>
              <a:buNone/>
            </a:pPr>
            <a:r>
              <a:rPr lang="en-US" altLang="zh-CN" sz="1800"/>
              <a:t>	                = 4/7</a:t>
            </a:r>
            <a:r>
              <a:rPr lang="en-US" altLang="zh-CN" sz="1800">
                <a:sym typeface="Symbol" panose="05050102010706020507" pitchFamily="18" charset="2"/>
              </a:rPr>
              <a:t></a:t>
            </a:r>
            <a:r>
              <a:rPr lang="en-US" altLang="zh-CN" sz="1800"/>
              <a:t>4/7</a:t>
            </a:r>
            <a:r>
              <a:rPr lang="en-US" altLang="zh-CN" sz="1800">
                <a:sym typeface="Symbol" panose="05050102010706020507" pitchFamily="18" charset="2"/>
              </a:rPr>
              <a:t></a:t>
            </a:r>
            <a:r>
              <a:rPr lang="en-US" altLang="zh-CN" sz="1800"/>
              <a:t>0.0072=0.0024</a:t>
            </a:r>
            <a:endParaRPr lang="en-US" altLang="zh-CN" sz="1800" i="1"/>
          </a:p>
          <a:p>
            <a:pPr lvl="1">
              <a:buFont typeface="Wingdings" panose="05000000000000000000" pitchFamily="2" charset="2"/>
              <a:buNone/>
            </a:pPr>
            <a:r>
              <a:rPr lang="en-US" altLang="zh-CN" sz="1800" i="1"/>
              <a:t>      P</a:t>
            </a:r>
            <a:r>
              <a:rPr lang="en-US" altLang="zh-CN" sz="1800"/>
              <a:t>(X|Yes) =</a:t>
            </a:r>
            <a:r>
              <a:rPr lang="en-US" altLang="zh-CN" sz="1800" i="1"/>
              <a:t> P</a:t>
            </a:r>
            <a:r>
              <a:rPr lang="en-US" altLang="zh-CN" sz="1800"/>
              <a:t>(</a:t>
            </a:r>
            <a:r>
              <a:rPr lang="zh-CN" altLang="en-US" sz="1800"/>
              <a:t>有房</a:t>
            </a:r>
            <a:r>
              <a:rPr lang="en-US" altLang="zh-CN" sz="1800"/>
              <a:t>=</a:t>
            </a:r>
            <a:r>
              <a:rPr lang="zh-CN" altLang="en-US" sz="1800"/>
              <a:t>否</a:t>
            </a:r>
            <a:r>
              <a:rPr lang="en-US" altLang="zh-CN" sz="1800"/>
              <a:t>|Yes) </a:t>
            </a:r>
            <a:r>
              <a:rPr lang="en-US" altLang="zh-CN" sz="1800">
                <a:sym typeface="Symbol" panose="05050102010706020507" pitchFamily="18" charset="2"/>
              </a:rPr>
              <a:t></a:t>
            </a:r>
            <a:r>
              <a:rPr lang="en-US" altLang="zh-CN" sz="1800" i="1"/>
              <a:t>P</a:t>
            </a:r>
            <a:r>
              <a:rPr lang="en-US" altLang="zh-CN" sz="1800"/>
              <a:t>(</a:t>
            </a:r>
            <a:r>
              <a:rPr lang="zh-CN" altLang="en-US" sz="1800"/>
              <a:t>婚姻状况</a:t>
            </a:r>
            <a:r>
              <a:rPr lang="en-US" altLang="zh-CN" sz="1800"/>
              <a:t>=</a:t>
            </a:r>
            <a:r>
              <a:rPr lang="zh-CN" altLang="en-US" sz="1800"/>
              <a:t>已婚</a:t>
            </a:r>
            <a:r>
              <a:rPr lang="en-US" altLang="zh-CN" sz="1800"/>
              <a:t>|Yes) </a:t>
            </a:r>
            <a:r>
              <a:rPr lang="en-US" altLang="zh-CN" sz="1800">
                <a:sym typeface="Symbol" panose="05050102010706020507" pitchFamily="18" charset="2"/>
              </a:rPr>
              <a:t></a:t>
            </a:r>
            <a:r>
              <a:rPr lang="en-US" altLang="zh-CN" sz="1800" i="1"/>
              <a:t>P</a:t>
            </a:r>
            <a:r>
              <a:rPr lang="en-US" altLang="zh-CN" sz="1800"/>
              <a:t>(</a:t>
            </a:r>
            <a:r>
              <a:rPr lang="zh-CN" altLang="en-US" sz="1800"/>
              <a:t>年收入</a:t>
            </a:r>
            <a:r>
              <a:rPr lang="en-US" altLang="zh-CN" sz="1800"/>
              <a:t>=$120K|Yes)</a:t>
            </a:r>
          </a:p>
          <a:p>
            <a:pPr lvl="1">
              <a:buFont typeface="Wingdings" panose="05000000000000000000" pitchFamily="2" charset="2"/>
              <a:buNone/>
            </a:pPr>
            <a:r>
              <a:rPr lang="en-US" altLang="zh-CN" sz="1800"/>
              <a:t>	                  =1</a:t>
            </a:r>
            <a:r>
              <a:rPr lang="en-US" altLang="zh-CN" sz="1800">
                <a:sym typeface="Symbol" panose="05050102010706020507" pitchFamily="18" charset="2"/>
              </a:rPr>
              <a:t></a:t>
            </a:r>
            <a:r>
              <a:rPr lang="en-US" altLang="zh-CN" sz="1800"/>
              <a:t>0</a:t>
            </a:r>
            <a:r>
              <a:rPr lang="en-US" altLang="zh-CN" sz="1800">
                <a:sym typeface="Symbol" panose="05050102010706020507" pitchFamily="18" charset="2"/>
              </a:rPr>
              <a:t></a:t>
            </a:r>
            <a:r>
              <a:rPr lang="en-US" altLang="zh-CN" sz="1800"/>
              <a:t>1.2</a:t>
            </a:r>
            <a:r>
              <a:rPr lang="en-US" altLang="zh-CN" sz="1800">
                <a:sym typeface="Symbol" panose="05050102010706020507" pitchFamily="18" charset="2"/>
              </a:rPr>
              <a:t></a:t>
            </a:r>
            <a:r>
              <a:rPr lang="en-US" altLang="zh-CN" sz="1800"/>
              <a:t>10</a:t>
            </a:r>
            <a:r>
              <a:rPr lang="en-US" altLang="zh-CN" sz="1800" baseline="30000">
                <a:sym typeface="Symbol" panose="05050102010706020507" pitchFamily="18" charset="2"/>
              </a:rPr>
              <a:t></a:t>
            </a:r>
            <a:r>
              <a:rPr lang="en-US" altLang="zh-CN" sz="1800" baseline="30000"/>
              <a:t>9</a:t>
            </a:r>
            <a:r>
              <a:rPr lang="en-US" altLang="zh-CN" sz="1800"/>
              <a:t> = 0 </a:t>
            </a:r>
          </a:p>
          <a:p>
            <a:pPr lvl="1"/>
            <a:endParaRPr lang="en-US" altLang="zh-CN" smtClean="0"/>
          </a:p>
          <a:p>
            <a:pPr lvl="1"/>
            <a:r>
              <a:rPr lang="zh-CN" altLang="en-US" smtClean="0"/>
              <a:t>计算</a:t>
            </a:r>
            <a:r>
              <a:rPr lang="en-US" altLang="zh-CN" sz="1800" i="1"/>
              <a:t>P</a:t>
            </a:r>
            <a:r>
              <a:rPr lang="en-US" altLang="zh-CN" sz="1800"/>
              <a:t>(X| No)P(No)</a:t>
            </a:r>
            <a:r>
              <a:rPr lang="zh-CN" altLang="en-US" smtClean="0"/>
              <a:t>和</a:t>
            </a:r>
            <a:r>
              <a:rPr lang="en-US" altLang="zh-CN" sz="1800" i="1"/>
              <a:t>P</a:t>
            </a:r>
            <a:r>
              <a:rPr lang="en-US" altLang="zh-CN" sz="1800"/>
              <a:t>(X| Yes)P(Yes)</a:t>
            </a:r>
            <a:r>
              <a:rPr lang="en-US" altLang="zh-CN" smtClean="0"/>
              <a:t> </a:t>
            </a:r>
          </a:p>
          <a:p>
            <a:pPr lvl="2">
              <a:buFont typeface="Wingdings" panose="05000000000000000000" pitchFamily="2" charset="2"/>
              <a:buNone/>
            </a:pPr>
            <a:r>
              <a:rPr lang="en-US" altLang="zh-CN" i="1"/>
              <a:t>P</a:t>
            </a:r>
            <a:r>
              <a:rPr lang="en-US" altLang="zh-CN"/>
              <a:t>(X| No)P(No)=0.0024 </a:t>
            </a:r>
            <a:r>
              <a:rPr lang="en-US" altLang="zh-CN">
                <a:sym typeface="Symbol" panose="05050102010706020507" pitchFamily="18" charset="2"/>
              </a:rPr>
              <a:t> 0.7=0.00168</a:t>
            </a:r>
          </a:p>
          <a:p>
            <a:pPr lvl="2">
              <a:buFont typeface="Wingdings" panose="05000000000000000000" pitchFamily="2" charset="2"/>
              <a:buNone/>
            </a:pPr>
            <a:r>
              <a:rPr lang="en-US" altLang="zh-CN" i="1"/>
              <a:t>P</a:t>
            </a:r>
            <a:r>
              <a:rPr lang="en-US" altLang="zh-CN"/>
              <a:t>(X| Yes)P(Yes)=0 </a:t>
            </a:r>
            <a:r>
              <a:rPr lang="en-US" altLang="zh-CN">
                <a:sym typeface="Symbol" panose="05050102010706020507" pitchFamily="18" charset="2"/>
              </a:rPr>
              <a:t> 0.3=0</a:t>
            </a:r>
          </a:p>
          <a:p>
            <a:pPr lvl="1"/>
            <a:endParaRPr lang="en-US" altLang="zh-CN" smtClean="0">
              <a:sym typeface="Symbol" panose="05050102010706020507" pitchFamily="18" charset="2"/>
            </a:endParaRPr>
          </a:p>
          <a:p>
            <a:pPr lvl="1"/>
            <a:r>
              <a:rPr lang="zh-CN" altLang="en-US" smtClean="0">
                <a:sym typeface="Symbol" panose="05050102010706020507" pitchFamily="18" charset="2"/>
              </a:rPr>
              <a:t>因为</a:t>
            </a:r>
            <a:r>
              <a:rPr lang="en-US" altLang="zh-CN" sz="1800" i="1"/>
              <a:t>P</a:t>
            </a:r>
            <a:r>
              <a:rPr lang="en-US" altLang="zh-CN" sz="1800"/>
              <a:t>(X| No)P(No)</a:t>
            </a:r>
            <a:r>
              <a:rPr lang="en-US" altLang="zh-CN" smtClean="0"/>
              <a:t>&gt;</a:t>
            </a:r>
            <a:r>
              <a:rPr lang="en-US" altLang="zh-CN" sz="1800" i="1"/>
              <a:t>P</a:t>
            </a:r>
            <a:r>
              <a:rPr lang="en-US" altLang="zh-CN" sz="1800"/>
              <a:t>(X| Yes)P(Yes)</a:t>
            </a:r>
            <a:r>
              <a:rPr lang="en-US" altLang="zh-CN" smtClean="0"/>
              <a:t>, </a:t>
            </a:r>
            <a:r>
              <a:rPr lang="zh-CN" altLang="en-US" smtClean="0"/>
              <a:t>所以</a:t>
            </a:r>
            <a:r>
              <a:rPr lang="en-US" altLang="zh-CN" smtClean="0"/>
              <a:t>X</a:t>
            </a:r>
            <a:r>
              <a:rPr lang="zh-CN" altLang="en-US" smtClean="0"/>
              <a:t>分类为</a:t>
            </a:r>
            <a:r>
              <a:rPr lang="en-US" altLang="zh-CN" smtClean="0"/>
              <a:t>No </a:t>
            </a:r>
          </a:p>
        </p:txBody>
      </p:sp>
    </p:spTree>
    <p:extLst>
      <p:ext uri="{BB962C8B-B14F-4D97-AF65-F5344CB8AC3E}">
        <p14:creationId xmlns:p14="http://schemas.microsoft.com/office/powerpoint/2010/main" val="3478358160"/>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性能度量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87346" y="2100754"/>
                <a:ext cx="10996750" cy="4351338"/>
              </a:xfrm>
            </p:spPr>
            <p:txBody>
              <a:bodyPr>
                <a:normAutofit lnSpcReduction="10000"/>
              </a:bodyPr>
              <a:lstStyle/>
              <a:p>
                <a:r>
                  <a:rPr lang="zh-CN" altLang="en-US" dirty="0" smtClean="0"/>
                  <a:t>性能度量（</a:t>
                </a:r>
                <a:r>
                  <a:rPr lang="en-US" altLang="zh-CN" dirty="0" smtClean="0"/>
                  <a:t>performance measure</a:t>
                </a:r>
                <a:r>
                  <a:rPr lang="zh-CN" altLang="en-US" dirty="0" smtClean="0"/>
                  <a:t>）：衡量模型泛化能力的评价标准</a:t>
                </a:r>
                <a:endParaRPr lang="en-US" altLang="zh-CN" dirty="0" smtClean="0"/>
              </a:p>
              <a:p>
                <a:endParaRPr lang="en-US" altLang="zh-CN" dirty="0"/>
              </a:p>
              <a:p>
                <a:r>
                  <a:rPr lang="zh-CN" altLang="en-US" dirty="0" smtClean="0"/>
                  <a:t>回归（</a:t>
                </a:r>
                <a:r>
                  <a:rPr lang="en-US" altLang="zh-CN" dirty="0" smtClean="0"/>
                  <a:t>regression</a:t>
                </a:r>
                <a:r>
                  <a:rPr lang="zh-CN" altLang="en-US" dirty="0" smtClean="0"/>
                  <a:t>）：</a:t>
                </a:r>
                <a:r>
                  <a:rPr lang="zh-CN" altLang="en-US" dirty="0"/>
                  <a:t>样</a:t>
                </a:r>
                <a:r>
                  <a:rPr lang="zh-CN" altLang="en-US" dirty="0" smtClean="0"/>
                  <a:t>例集</a:t>
                </a:r>
                <a:r>
                  <a:rPr lang="en-US" altLang="zh-CN" dirty="0" smtClean="0"/>
                  <a:t>D={(x</a:t>
                </a:r>
                <a:r>
                  <a:rPr lang="en-US" altLang="zh-CN" baseline="-25000" dirty="0" smtClean="0"/>
                  <a:t>1</a:t>
                </a:r>
                <a:r>
                  <a:rPr lang="en-US" altLang="zh-CN" dirty="0" smtClean="0"/>
                  <a:t>,y</a:t>
                </a:r>
                <a:r>
                  <a:rPr lang="en-US" altLang="zh-CN" baseline="-25000" dirty="0" smtClean="0"/>
                  <a:t>1</a:t>
                </a:r>
                <a:r>
                  <a:rPr lang="en-US" altLang="zh-CN" dirty="0"/>
                  <a:t>),(</a:t>
                </a:r>
                <a:r>
                  <a:rPr lang="en-US" altLang="zh-CN" dirty="0" smtClean="0"/>
                  <a:t>x</a:t>
                </a:r>
                <a:r>
                  <a:rPr lang="en-US" altLang="zh-CN" baseline="-25000" dirty="0" smtClean="0"/>
                  <a:t>2</a:t>
                </a:r>
                <a:r>
                  <a:rPr lang="en-US" altLang="zh-CN" dirty="0" smtClean="0"/>
                  <a:t>,y</a:t>
                </a:r>
                <a:r>
                  <a:rPr lang="en-US" altLang="zh-CN" baseline="-25000" dirty="0" smtClean="0"/>
                  <a:t>2</a:t>
                </a:r>
                <a:r>
                  <a:rPr lang="en-US" altLang="zh-CN" dirty="0" smtClean="0"/>
                  <a:t>)…(x</a:t>
                </a:r>
                <a:r>
                  <a:rPr lang="en-US" altLang="zh-CN" baseline="-25000" dirty="0"/>
                  <a:t>m</a:t>
                </a:r>
                <a:r>
                  <a:rPr lang="en-US" altLang="zh-CN" dirty="0" smtClean="0"/>
                  <a:t>,y</a:t>
                </a:r>
                <a:r>
                  <a:rPr lang="en-US" altLang="zh-CN" baseline="-25000" dirty="0" smtClean="0"/>
                  <a:t>m</a:t>
                </a:r>
                <a:r>
                  <a:rPr lang="en-US" altLang="zh-CN" dirty="0" smtClean="0"/>
                  <a:t>)}</a:t>
                </a:r>
                <a:r>
                  <a:rPr lang="zh-CN" altLang="en-US" dirty="0" smtClean="0"/>
                  <a:t>，学习器预测结果</a:t>
                </a:r>
                <a:r>
                  <a:rPr lang="en-US" altLang="zh-CN" dirty="0" smtClean="0"/>
                  <a:t>f(x)</a:t>
                </a:r>
                <a:r>
                  <a:rPr lang="zh-CN" altLang="en-US" dirty="0" smtClean="0"/>
                  <a:t>与真实标记</a:t>
                </a:r>
                <a:r>
                  <a:rPr lang="en-US" altLang="zh-CN" dirty="0" smtClean="0"/>
                  <a:t>y</a:t>
                </a:r>
                <a:r>
                  <a:rPr lang="zh-CN" altLang="en-US" dirty="0" smtClean="0"/>
                  <a:t>进行比较</a:t>
                </a:r>
                <a:endParaRPr lang="en-US" altLang="zh-CN" dirty="0" smtClean="0"/>
              </a:p>
              <a:p>
                <a:r>
                  <a:rPr lang="zh-CN" altLang="en-US" dirty="0" smtClean="0"/>
                  <a:t>均方误差（</a:t>
                </a:r>
                <a:r>
                  <a:rPr lang="en-US" altLang="zh-CN" dirty="0" smtClean="0"/>
                  <a:t>mean squared error</a:t>
                </a:r>
                <a:r>
                  <a:rPr lang="zh-CN" altLang="en-US" dirty="0" smtClean="0"/>
                  <a:t>）</a:t>
                </a:r>
                <a:endParaRPr lang="en-US" altLang="zh-CN" dirty="0" smtClean="0"/>
              </a:p>
              <a:p>
                <a:pPr lvl="1"/>
                <a:r>
                  <a:rPr lang="zh-CN" altLang="en-US" b="0" dirty="0" smtClean="0"/>
                  <a:t>离散数据：</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e>
                    </m:nary>
                  </m:oMath>
                </a14:m>
                <a:endParaRPr lang="en-US" altLang="zh-CN" dirty="0" smtClean="0"/>
              </a:p>
              <a:p>
                <a:pPr lvl="1"/>
                <a:r>
                  <a:rPr lang="zh-CN" altLang="en-US" dirty="0" smtClean="0"/>
                  <a:t>连续数据：</a:t>
                </a:r>
                <a:r>
                  <a:rPr lang="en-US" altLang="zh-CN" dirty="0" smtClean="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zh-CN" altLang="en-US" i="1" smtClean="0">
                            <a:latin typeface="Cambria Math" panose="02040503050406030204" pitchFamily="18" charset="0"/>
                          </a:rPr>
                          <m:t>𝒟</m:t>
                        </m:r>
                      </m:e>
                    </m:d>
                    <m:r>
                      <a:rPr lang="en-US" altLang="zh-CN" i="1">
                        <a:latin typeface="Cambria Math" panose="02040503050406030204" pitchFamily="18" charset="0"/>
                      </a:rPr>
                      <m:t>=</m:t>
                    </m:r>
                    <m:nary>
                      <m:naryPr>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zh-CN" altLang="en-US" i="1">
                            <a:latin typeface="Cambria Math" panose="02040503050406030204" pitchFamily="18" charset="0"/>
                          </a:rPr>
                          <m:t>𝒟</m:t>
                        </m:r>
                      </m:sub>
                      <m:sup/>
                      <m:e>
                        <m:sSup>
                          <m:sSupPr>
                            <m:ctrlPr>
                              <a:rPr lang="en-US" altLang="zh-CN"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𝑑</m:t>
                        </m:r>
                        <m:r>
                          <a:rPr lang="en-US" altLang="zh-CN" b="1" i="1" smtClean="0">
                            <a:latin typeface="Cambria Math" panose="02040503050406030204" pitchFamily="18" charset="0"/>
                          </a:rPr>
                          <m:t>𝒙</m:t>
                        </m:r>
                      </m:e>
                    </m:nary>
                  </m:oMath>
                </a14:m>
                <a:endParaRPr lang="en-US" altLang="zh-CN" dirty="0" smtClean="0"/>
              </a:p>
              <a:p>
                <a:pPr lvl="1"/>
                <a:endParaRPr lang="en-US" altLang="zh-CN" dirty="0" smtClean="0"/>
              </a:p>
              <a:p>
                <a:r>
                  <a:rPr lang="zh-CN" altLang="en-US" dirty="0" smtClean="0"/>
                  <a:t>分类（</a:t>
                </a:r>
                <a:r>
                  <a:rPr lang="en-US" altLang="zh-CN" dirty="0" smtClean="0"/>
                  <a:t>classification</a:t>
                </a:r>
                <a:r>
                  <a:rPr lang="zh-CN" altLang="en-US" dirty="0" smtClean="0"/>
                  <a:t>）：错误率（</a:t>
                </a:r>
                <a:r>
                  <a:rPr lang="en-US" altLang="zh-CN" dirty="0" smtClean="0"/>
                  <a:t>error rate</a:t>
                </a:r>
                <a:r>
                  <a:rPr lang="zh-CN" altLang="en-US" dirty="0" smtClean="0"/>
                  <a:t>）和精度（</a:t>
                </a:r>
                <a:r>
                  <a:rPr lang="en-US" altLang="zh-CN" dirty="0" smtClean="0"/>
                  <a:t>accuracy</a:t>
                </a:r>
                <a:r>
                  <a:rPr lang="zh-CN" altLang="en-US" dirty="0" smtClean="0"/>
                  <a:t>）</a:t>
                </a:r>
                <a:endParaRPr lang="en-US" altLang="zh-CN" dirty="0" smtClean="0"/>
              </a:p>
              <a:p>
                <a:pPr lvl="1"/>
                <a:r>
                  <a:rPr lang="zh-CN" altLang="en-US" dirty="0"/>
                  <a:t>离散数据： </a:t>
                </a:r>
                <a14:m>
                  <m:oMath xmlns:m="http://schemas.openxmlformats.org/officeDocument/2006/math">
                    <m:r>
                      <a:rPr lang="en-US" altLang="zh-CN" sz="2000" i="1">
                        <a:latin typeface="Cambria Math" panose="02040503050406030204" pitchFamily="18" charset="0"/>
                      </a:rPr>
                      <m:t>𝐸</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𝐷</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den>
                    </m:f>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zh-CN" altLang="en-US" sz="2000" i="1" smtClean="0">
                            <a:latin typeface="Cambria Math" panose="02040503050406030204" pitchFamily="18" charset="0"/>
                          </a:rPr>
                          <m:t>𝕀</m:t>
                        </m:r>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𝑖</m:t>
                                </m:r>
                              </m:sub>
                            </m:sSub>
                          </m:e>
                        </m:d>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e>
                    </m:nary>
                    <m:r>
                      <a:rPr lang="en-US" altLang="zh-CN" sz="2000" b="0" i="0" smtClean="0">
                        <a:latin typeface="Cambria Math" panose="02040503050406030204" pitchFamily="18" charset="0"/>
                      </a:rPr>
                      <m:t>,</m:t>
                    </m:r>
                    <m:r>
                      <m:rPr>
                        <m:sty m:val="p"/>
                      </m:rPr>
                      <a:rPr lang="en-US" altLang="zh-CN" sz="2000">
                        <a:latin typeface="Cambria Math" panose="02040503050406030204" pitchFamily="18" charset="0"/>
                      </a:rPr>
                      <m:t>acc</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𝐷</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den>
                    </m:f>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zh-CN" altLang="en-US" sz="2000" i="1">
                            <a:latin typeface="Cambria Math" panose="02040503050406030204" pitchFamily="18" charset="0"/>
                          </a:rPr>
                          <m:t>𝕀</m:t>
                        </m:r>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𝑖</m:t>
                                </m:r>
                              </m:sub>
                            </m:sSub>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e>
                    </m:nary>
                  </m:oMath>
                </a14:m>
                <a:endParaRPr lang="en-US" altLang="zh-CN" dirty="0" smtClean="0"/>
              </a:p>
              <a:p>
                <a:pPr lvl="1"/>
                <a:r>
                  <a:rPr lang="zh-CN" altLang="en-US" dirty="0"/>
                  <a:t>连续数据：</a:t>
                </a:r>
                <a14:m>
                  <m:oMath xmlns:m="http://schemas.openxmlformats.org/officeDocument/2006/math">
                    <m:r>
                      <a:rPr lang="en-US" altLang="zh-CN" sz="2000" i="1">
                        <a:latin typeface="Cambria Math" panose="02040503050406030204" pitchFamily="18" charset="0"/>
                      </a:rPr>
                      <m:t>𝐸</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r>
                          <a:rPr lang="en-US" altLang="zh-CN" sz="2000" i="1">
                            <a:latin typeface="Cambria Math" panose="02040503050406030204" pitchFamily="18" charset="0"/>
                          </a:rPr>
                          <m:t>;</m:t>
                        </m:r>
                        <m:r>
                          <a:rPr lang="zh-CN" altLang="en-US" sz="2000" i="1">
                            <a:latin typeface="Cambria Math" panose="02040503050406030204" pitchFamily="18" charset="0"/>
                          </a:rPr>
                          <m:t>𝒟</m:t>
                        </m:r>
                      </m:e>
                    </m:d>
                    <m:r>
                      <a:rPr lang="en-US" altLang="zh-CN" sz="2000" i="1">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zh-CN" altLang="en-US" sz="2000" i="1">
                            <a:latin typeface="Cambria Math" panose="02040503050406030204" pitchFamily="18" charset="0"/>
                          </a:rPr>
                          <m:t>𝒟</m:t>
                        </m:r>
                      </m:sub>
                      <m:sup/>
                      <m:e>
                        <m:r>
                          <a:rPr lang="zh-CN" altLang="en-US" sz="2000" i="1">
                            <a:latin typeface="Cambria Math" panose="02040503050406030204" pitchFamily="18" charset="0"/>
                          </a:rPr>
                          <m:t>𝕀</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i="1">
                            <a:latin typeface="Cambria Math" panose="02040503050406030204" pitchFamily="18" charset="0"/>
                          </a:rPr>
                          <m:t>𝑑</m:t>
                        </m:r>
                        <m:r>
                          <a:rPr lang="en-US" altLang="zh-CN" sz="2000" b="1" i="1">
                            <a:latin typeface="Cambria Math" panose="02040503050406030204" pitchFamily="18" charset="0"/>
                          </a:rPr>
                          <m:t>𝒙</m:t>
                        </m:r>
                      </m:e>
                    </m:nary>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acc</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r>
                          <a:rPr lang="en-US" altLang="zh-CN" sz="2000" i="1">
                            <a:latin typeface="Cambria Math" panose="02040503050406030204" pitchFamily="18" charset="0"/>
                          </a:rPr>
                          <m:t>;</m:t>
                        </m:r>
                        <m:r>
                          <a:rPr lang="zh-CN" altLang="en-US" sz="2000" i="1">
                            <a:latin typeface="Cambria Math" panose="02040503050406030204" pitchFamily="18" charset="0"/>
                          </a:rPr>
                          <m:t>𝒟</m:t>
                        </m:r>
                      </m:e>
                    </m:d>
                    <m:r>
                      <a:rPr lang="en-US" altLang="zh-CN" sz="2000" i="1">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zh-CN" altLang="en-US" sz="2000" i="1">
                            <a:latin typeface="Cambria Math" panose="02040503050406030204" pitchFamily="18" charset="0"/>
                          </a:rPr>
                          <m:t>𝒟</m:t>
                        </m:r>
                      </m:sub>
                      <m:sup/>
                      <m:e>
                        <m:r>
                          <a:rPr lang="zh-CN" altLang="en-US" sz="2000" i="1">
                            <a:latin typeface="Cambria Math" panose="02040503050406030204" pitchFamily="18" charset="0"/>
                          </a:rPr>
                          <m:t>𝕀</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i="1">
                            <a:latin typeface="Cambria Math" panose="02040503050406030204" pitchFamily="18" charset="0"/>
                          </a:rPr>
                          <m:t>𝑑</m:t>
                        </m:r>
                        <m:r>
                          <a:rPr lang="en-US" altLang="zh-CN" sz="2000" b="1" i="1">
                            <a:latin typeface="Cambria Math" panose="02040503050406030204" pitchFamily="18" charset="0"/>
                          </a:rPr>
                          <m:t>𝒙</m:t>
                        </m:r>
                      </m:e>
                    </m:nary>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87346" y="2100754"/>
                <a:ext cx="10996750" cy="4351338"/>
              </a:xfrm>
              <a:blipFill>
                <a:blip r:embed="rId3"/>
                <a:stretch>
                  <a:fillRect l="-721" t="-3226" b="-5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0683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593" y="0"/>
            <a:ext cx="4438134" cy="1087395"/>
          </a:xfrm>
        </p:spPr>
        <p:txBody>
          <a:bodyPr>
            <a:normAutofit/>
          </a:bodyPr>
          <a:lstStyle/>
          <a:p>
            <a:r>
              <a:rPr lang="zh-CN" altLang="en-US" dirty="0" smtClean="0"/>
              <a:t>机器学习的通用步骤</a:t>
            </a:r>
          </a:p>
        </p:txBody>
      </p:sp>
      <p:sp>
        <p:nvSpPr>
          <p:cNvPr id="3" name="内容占位符 2"/>
          <p:cNvSpPr>
            <a:spLocks noGrp="1"/>
          </p:cNvSpPr>
          <p:nvPr>
            <p:ph idx="1"/>
          </p:nvPr>
        </p:nvSpPr>
        <p:spPr>
          <a:xfrm>
            <a:off x="0" y="780836"/>
            <a:ext cx="5804899" cy="5768245"/>
          </a:xfrm>
        </p:spPr>
        <p:txBody>
          <a:bodyPr>
            <a:noAutofit/>
          </a:bodyPr>
          <a:lstStyle/>
          <a:p>
            <a:pPr>
              <a:lnSpc>
                <a:spcPct val="170000"/>
              </a:lnSpc>
              <a:spcBef>
                <a:spcPts val="0"/>
              </a:spcBef>
            </a:pPr>
            <a:r>
              <a:rPr lang="zh-CN" altLang="en-US" sz="1600" dirty="0" smtClean="0">
                <a:solidFill>
                  <a:srgbClr val="FFC000"/>
                </a:solidFill>
              </a:rPr>
              <a:t>数据采集及预处理：</a:t>
            </a:r>
            <a:r>
              <a:rPr lang="zh-CN" altLang="en-US" sz="1600" dirty="0" smtClean="0"/>
              <a:t>对获取的数据进行清洗，集成，规约等操作</a:t>
            </a:r>
            <a:endParaRPr lang="en-US" altLang="zh-CN" sz="1600" dirty="0" smtClean="0"/>
          </a:p>
          <a:p>
            <a:pPr>
              <a:lnSpc>
                <a:spcPct val="170000"/>
              </a:lnSpc>
              <a:spcBef>
                <a:spcPts val="0"/>
              </a:spcBef>
            </a:pPr>
            <a:r>
              <a:rPr lang="zh-CN" altLang="en-US" sz="1600" dirty="0" smtClean="0">
                <a:solidFill>
                  <a:srgbClr val="FFC000"/>
                </a:solidFill>
              </a:rPr>
              <a:t>选择</a:t>
            </a:r>
            <a:r>
              <a:rPr lang="zh-CN" altLang="en-US" sz="1600" dirty="0">
                <a:solidFill>
                  <a:srgbClr val="FFC000"/>
                </a:solidFill>
              </a:rPr>
              <a:t>数据</a:t>
            </a:r>
            <a:r>
              <a:rPr lang="zh-CN" altLang="en-US" sz="1600" dirty="0" smtClean="0">
                <a:solidFill>
                  <a:srgbClr val="FFC000"/>
                </a:solidFill>
              </a:rPr>
              <a:t>：</a:t>
            </a:r>
            <a:r>
              <a:rPr lang="zh-CN" altLang="en-US" sz="1600" dirty="0" smtClean="0"/>
              <a:t>将数据</a:t>
            </a:r>
            <a:r>
              <a:rPr lang="zh-CN" altLang="en-US" sz="1600" dirty="0"/>
              <a:t>分成三组：训练数据、验证数据和</a:t>
            </a:r>
            <a:r>
              <a:rPr lang="zh-CN" altLang="en-US" sz="1600" dirty="0" smtClean="0"/>
              <a:t>测试数据 </a:t>
            </a:r>
            <a:r>
              <a:rPr lang="en-US" altLang="zh-CN" sz="1600" dirty="0" smtClean="0"/>
              <a:t>(</a:t>
            </a:r>
            <a:r>
              <a:rPr lang="zh-CN" altLang="en-US" sz="1600" dirty="0" smtClean="0"/>
              <a:t>训练效果，验证效果，泛化效果</a:t>
            </a:r>
            <a:r>
              <a:rPr lang="en-US" altLang="zh-CN" sz="1600" dirty="0" smtClean="0"/>
              <a:t>)</a:t>
            </a:r>
          </a:p>
          <a:p>
            <a:pPr>
              <a:lnSpc>
                <a:spcPct val="170000"/>
              </a:lnSpc>
              <a:spcBef>
                <a:spcPts val="0"/>
              </a:spcBef>
            </a:pPr>
            <a:r>
              <a:rPr lang="zh-CN" altLang="en-US" sz="1600" dirty="0" smtClean="0">
                <a:solidFill>
                  <a:srgbClr val="FFC000"/>
                </a:solidFill>
              </a:rPr>
              <a:t>数据</a:t>
            </a:r>
            <a:r>
              <a:rPr lang="zh-CN" altLang="en-US" sz="1600" dirty="0">
                <a:solidFill>
                  <a:srgbClr val="FFC000"/>
                </a:solidFill>
              </a:rPr>
              <a:t>建模：</a:t>
            </a:r>
            <a:r>
              <a:rPr lang="zh-CN" altLang="en-US" sz="1600" dirty="0"/>
              <a:t>使用训练数据来构建使用相关特征的</a:t>
            </a:r>
            <a:r>
              <a:rPr lang="zh-CN" altLang="en-US" sz="1600" dirty="0" smtClean="0"/>
              <a:t>模型  </a:t>
            </a:r>
            <a:r>
              <a:rPr lang="en-US" altLang="zh-CN" sz="1600" dirty="0" smtClean="0"/>
              <a:t>(</a:t>
            </a:r>
            <a:r>
              <a:rPr lang="zh-CN" altLang="en-US" sz="1600" dirty="0" smtClean="0"/>
              <a:t>特征：对分类或者回归结果有影响的数据属性，例如，表的字段</a:t>
            </a:r>
            <a:r>
              <a:rPr lang="en-US" altLang="zh-CN" sz="1600" dirty="0" smtClean="0"/>
              <a:t>)  </a:t>
            </a:r>
            <a:r>
              <a:rPr lang="zh-CN" altLang="en-US" sz="1600" dirty="0" smtClean="0"/>
              <a:t>特征工程。</a:t>
            </a:r>
            <a:r>
              <a:rPr lang="zh-CN" altLang="en-US" sz="1600" dirty="0"/>
              <a:t/>
            </a:r>
            <a:br>
              <a:rPr lang="zh-CN" altLang="en-US" sz="1600" dirty="0"/>
            </a:br>
            <a:r>
              <a:rPr lang="zh-CN" altLang="en-US" sz="1600" dirty="0" smtClean="0">
                <a:solidFill>
                  <a:srgbClr val="FFC000"/>
                </a:solidFill>
              </a:rPr>
              <a:t>训练模型</a:t>
            </a:r>
            <a:r>
              <a:rPr lang="zh-CN" altLang="en-US" sz="1600" dirty="0">
                <a:solidFill>
                  <a:srgbClr val="FFC000"/>
                </a:solidFill>
              </a:rPr>
              <a:t>：</a:t>
            </a:r>
            <a:r>
              <a:rPr lang="zh-CN" altLang="en-US" sz="1600" dirty="0"/>
              <a:t>使用你</a:t>
            </a:r>
            <a:r>
              <a:rPr lang="zh-CN" altLang="en-US" sz="1600" dirty="0" smtClean="0"/>
              <a:t>的</a:t>
            </a:r>
            <a:r>
              <a:rPr lang="zh-CN" altLang="en-US" sz="1600" dirty="0"/>
              <a:t>特征</a:t>
            </a:r>
            <a:r>
              <a:rPr lang="zh-CN" altLang="en-US" sz="1600" dirty="0" smtClean="0"/>
              <a:t>数据</a:t>
            </a:r>
            <a:r>
              <a:rPr lang="zh-CN" altLang="en-US" sz="1600" dirty="0"/>
              <a:t>接入你</a:t>
            </a:r>
            <a:r>
              <a:rPr lang="zh-CN" altLang="en-US" sz="1600" dirty="0" smtClean="0"/>
              <a:t>的</a:t>
            </a:r>
            <a:r>
              <a:rPr lang="zh-CN" altLang="en-US" sz="1600" dirty="0"/>
              <a:t>算法</a:t>
            </a:r>
            <a:r>
              <a:rPr lang="zh-CN" altLang="en-US" sz="1600" dirty="0" smtClean="0"/>
              <a:t>模型，来确定算法模型的类型，参数等。</a:t>
            </a:r>
            <a:endParaRPr lang="en-US" altLang="zh-CN" sz="1600" dirty="0" smtClean="0"/>
          </a:p>
          <a:p>
            <a:pPr>
              <a:lnSpc>
                <a:spcPct val="170000"/>
              </a:lnSpc>
              <a:spcBef>
                <a:spcPts val="0"/>
              </a:spcBef>
            </a:pPr>
            <a:r>
              <a:rPr lang="zh-CN" altLang="en-US" sz="1600" dirty="0">
                <a:solidFill>
                  <a:srgbClr val="FFC000"/>
                </a:solidFill>
              </a:rPr>
              <a:t>测试模型：</a:t>
            </a:r>
            <a:r>
              <a:rPr lang="zh-CN" altLang="en-US" sz="1600" dirty="0"/>
              <a:t>使用你的测试数据检查被训练并验证的模型的表现   </a:t>
            </a:r>
            <a:r>
              <a:rPr lang="en-US" altLang="zh-CN" sz="1600" dirty="0"/>
              <a:t>(</a:t>
            </a:r>
            <a:r>
              <a:rPr lang="zh-CN" altLang="en-US" sz="1600" dirty="0"/>
              <a:t>模型的评价标准 准确率，精确率，召回率等</a:t>
            </a:r>
            <a:r>
              <a:rPr lang="en-US" altLang="zh-CN" sz="1600" dirty="0"/>
              <a:t>)</a:t>
            </a:r>
            <a:endParaRPr lang="zh-CN" altLang="en-US" sz="1600" dirty="0" smtClean="0"/>
          </a:p>
          <a:p>
            <a:pPr>
              <a:lnSpc>
                <a:spcPct val="170000"/>
              </a:lnSpc>
              <a:spcBef>
                <a:spcPts val="0"/>
              </a:spcBef>
            </a:pPr>
            <a:r>
              <a:rPr lang="zh-CN" altLang="en-US" sz="1600" dirty="0" smtClean="0">
                <a:solidFill>
                  <a:srgbClr val="FFC000"/>
                </a:solidFill>
              </a:rPr>
              <a:t>使用</a:t>
            </a:r>
            <a:r>
              <a:rPr lang="zh-CN" altLang="en-US" sz="1600" dirty="0">
                <a:solidFill>
                  <a:srgbClr val="FFC000"/>
                </a:solidFill>
              </a:rPr>
              <a:t>模型：</a:t>
            </a:r>
            <a:r>
              <a:rPr lang="zh-CN" altLang="en-US" sz="1600" dirty="0"/>
              <a:t>使用完全训练好的模型在新数据上做</a:t>
            </a:r>
            <a:r>
              <a:rPr lang="zh-CN" altLang="en-US" sz="1600" dirty="0" smtClean="0"/>
              <a:t>预测</a:t>
            </a:r>
            <a:r>
              <a:rPr lang="zh-CN" altLang="en-US" sz="1600" dirty="0"/>
              <a:t/>
            </a:r>
            <a:br>
              <a:rPr lang="zh-CN" altLang="en-US" sz="1600" dirty="0"/>
            </a:br>
            <a:r>
              <a:rPr lang="zh-CN" altLang="en-US" sz="1600" dirty="0" smtClean="0">
                <a:solidFill>
                  <a:srgbClr val="FFC000"/>
                </a:solidFill>
              </a:rPr>
              <a:t>调</a:t>
            </a:r>
            <a:r>
              <a:rPr lang="zh-CN" altLang="en-US" sz="1600" dirty="0">
                <a:solidFill>
                  <a:srgbClr val="FFC000"/>
                </a:solidFill>
              </a:rPr>
              <a:t>优模型：</a:t>
            </a:r>
            <a:r>
              <a:rPr lang="zh-CN" altLang="en-US" sz="1600" dirty="0"/>
              <a:t>使用更多数据、不同的特征或调整过的参数来提升算法的性能</a:t>
            </a:r>
            <a:r>
              <a:rPr lang="zh-CN" altLang="en-US" sz="1600" dirty="0" smtClean="0"/>
              <a:t>表现</a:t>
            </a:r>
            <a:endParaRPr lang="zh-CN" altLang="en-US" sz="1600" dirty="0"/>
          </a:p>
        </p:txBody>
      </p:sp>
      <p:grpSp>
        <p:nvGrpSpPr>
          <p:cNvPr id="6" name="组合 5"/>
          <p:cNvGrpSpPr/>
          <p:nvPr/>
        </p:nvGrpSpPr>
        <p:grpSpPr>
          <a:xfrm>
            <a:off x="5583706" y="543697"/>
            <a:ext cx="6772495" cy="5692531"/>
            <a:chOff x="5265207" y="543697"/>
            <a:chExt cx="6772495" cy="5692531"/>
          </a:xfrm>
        </p:grpSpPr>
        <p:pic>
          <p:nvPicPr>
            <p:cNvPr id="5121" name="Picture 1" descr="C://Users/xie/AppData/Local/YNote/data/aliboy77@163.com/158c4b3455de4ed080a9c26bc0ee35a4/2fb1ef5d12e842bd81119dae6bcd4f3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714" y="939298"/>
              <a:ext cx="6441988" cy="529693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5265207" y="543697"/>
              <a:ext cx="2465982" cy="72946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data </a:t>
              </a:r>
              <a:r>
                <a:rPr lang="en-US" altLang="zh-CN" dirty="0">
                  <a:solidFill>
                    <a:schemeClr val="bg1"/>
                  </a:solidFill>
                </a:rPr>
                <a:t>preprocessing;</a:t>
              </a:r>
              <a:endParaRPr lang="zh-CN" altLang="en-US" b="1" dirty="0">
                <a:solidFill>
                  <a:schemeClr val="bg1"/>
                </a:solidFill>
              </a:endParaRPr>
            </a:p>
          </p:txBody>
        </p:sp>
        <p:pic>
          <p:nvPicPr>
            <p:cNvPr id="5" name="图片 4"/>
            <p:cNvPicPr>
              <a:picLocks noChangeAspect="1"/>
            </p:cNvPicPr>
            <p:nvPr/>
          </p:nvPicPr>
          <p:blipFill>
            <a:blip r:embed="rId3"/>
            <a:stretch>
              <a:fillRect/>
            </a:stretch>
          </p:blipFill>
          <p:spPr>
            <a:xfrm>
              <a:off x="5740503" y="628436"/>
              <a:ext cx="247650" cy="304800"/>
            </a:xfrm>
            <a:prstGeom prst="rect">
              <a:avLst/>
            </a:prstGeom>
          </p:spPr>
        </p:pic>
      </p:grpSp>
    </p:spTree>
    <p:extLst>
      <p:ext uri="{BB962C8B-B14F-4D97-AF65-F5344CB8AC3E}">
        <p14:creationId xmlns:p14="http://schemas.microsoft.com/office/powerpoint/2010/main" val="28213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026">
            <a:extLst>
              <a:ext uri="{FF2B5EF4-FFF2-40B4-BE49-F238E27FC236}">
                <a16:creationId xmlns:a16="http://schemas.microsoft.com/office/drawing/2014/main" id="{0E575F6B-A21D-4674-A718-F1CD8BBFA41A}"/>
              </a:ext>
            </a:extLst>
          </p:cNvPr>
          <p:cNvSpPr>
            <a:spLocks noGrp="1" noChangeArrowheads="1"/>
          </p:cNvSpPr>
          <p:nvPr>
            <p:ph type="title"/>
          </p:nvPr>
        </p:nvSpPr>
        <p:spPr>
          <a:xfrm>
            <a:off x="2424114" y="753895"/>
            <a:ext cx="7793037" cy="762000"/>
          </a:xfrm>
        </p:spPr>
        <p:txBody>
          <a:bodyPr/>
          <a:lstStyle/>
          <a:p>
            <a:pPr eaLnBrk="1" hangingPunct="1">
              <a:defRPr/>
            </a:pPr>
            <a:r>
              <a:rPr lang="zh-CN" altLang="en-US" dirty="0">
                <a:ea typeface="宋体" pitchFamily="2" charset="-122"/>
              </a:rPr>
              <a:t>为什么数据预处理是重要的?</a:t>
            </a:r>
          </a:p>
        </p:txBody>
      </p:sp>
      <p:sp>
        <p:nvSpPr>
          <p:cNvPr id="10243" name="Rectangle 1027"/>
          <p:cNvSpPr>
            <a:spLocks noGrp="1" noChangeArrowheads="1"/>
          </p:cNvSpPr>
          <p:nvPr>
            <p:ph idx="1"/>
          </p:nvPr>
        </p:nvSpPr>
        <p:spPr>
          <a:xfrm>
            <a:off x="1647826" y="2862882"/>
            <a:ext cx="8569325" cy="3995118"/>
          </a:xfrm>
        </p:spPr>
        <p:txBody>
          <a:bodyPr/>
          <a:lstStyle/>
          <a:p>
            <a:pPr eaLnBrk="1" hangingPunct="1">
              <a:lnSpc>
                <a:spcPct val="110000"/>
              </a:lnSpc>
            </a:pPr>
            <a:r>
              <a:rPr lang="zh-CN" altLang="en-US" dirty="0" smtClean="0">
                <a:ea typeface="宋体" panose="02010600030101010101" pitchFamily="2" charset="-122"/>
              </a:rPr>
              <a:t>没有高质量的数据, 就没有高质量的数据分析和挖掘结果!</a:t>
            </a:r>
          </a:p>
          <a:p>
            <a:pPr lvl="1" eaLnBrk="1" hangingPunct="1">
              <a:lnSpc>
                <a:spcPct val="110000"/>
              </a:lnSpc>
            </a:pPr>
            <a:r>
              <a:rPr lang="zh-CN" altLang="en-US" dirty="0" smtClean="0">
                <a:ea typeface="宋体" panose="02010600030101010101" pitchFamily="2" charset="-122"/>
              </a:rPr>
              <a:t>高质量的决策必然依赖高质量的数据</a:t>
            </a:r>
          </a:p>
          <a:p>
            <a:pPr lvl="2" eaLnBrk="1" hangingPunct="1">
              <a:lnSpc>
                <a:spcPct val="110000"/>
              </a:lnSpc>
            </a:pPr>
            <a:r>
              <a:rPr lang="zh-CN" altLang="en-US" sz="2800" dirty="0">
                <a:ea typeface="宋体" panose="02010600030101010101" pitchFamily="2" charset="-122"/>
              </a:rPr>
              <a:t>例如, 重复或遗漏的数据可能导致不正确或误导的统计</a:t>
            </a:r>
            <a:r>
              <a:rPr lang="en-US" altLang="zh-CN" sz="2800" dirty="0">
                <a:ea typeface="宋体" panose="02010600030101010101" pitchFamily="2" charset="-122"/>
              </a:rPr>
              <a:t>.</a:t>
            </a:r>
          </a:p>
          <a:p>
            <a:pPr lvl="1" eaLnBrk="1" hangingPunct="1">
              <a:lnSpc>
                <a:spcPct val="110000"/>
              </a:lnSpc>
            </a:pPr>
            <a:r>
              <a:rPr lang="zh-CN" altLang="en-US" dirty="0" smtClean="0">
                <a:ea typeface="宋体" panose="02010600030101010101" pitchFamily="2" charset="-122"/>
              </a:rPr>
              <a:t>数据仓库需要高质量数据的一致集成</a:t>
            </a:r>
            <a:endParaRPr lang="en-US" altLang="zh-CN" dirty="0" smtClean="0">
              <a:ea typeface="宋体" panose="02010600030101010101" pitchFamily="2" charset="-122"/>
            </a:endParaRPr>
          </a:p>
        </p:txBody>
      </p:sp>
      <p:sp>
        <p:nvSpPr>
          <p:cNvPr id="1024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D87E5D9B-F3C0-4B49-B4EE-C3BF2F311A00}"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8</a:t>
            </a:fld>
            <a:endParaRPr lang="en-US" altLang="zh-CN" sz="1400">
              <a:solidFill>
                <a:schemeClr val="tx1"/>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64058285"/>
      </p:ext>
    </p:extLst>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0CB4CB0-6C5B-4F6C-B321-0C7D6C506ED0}"/>
              </a:ext>
            </a:extLst>
          </p:cNvPr>
          <p:cNvSpPr>
            <a:spLocks noGrp="1" noChangeArrowheads="1"/>
          </p:cNvSpPr>
          <p:nvPr>
            <p:ph type="title"/>
          </p:nvPr>
        </p:nvSpPr>
        <p:spPr>
          <a:xfrm>
            <a:off x="2275871" y="979137"/>
            <a:ext cx="7467600" cy="762000"/>
          </a:xfrm>
        </p:spPr>
        <p:txBody>
          <a:bodyPr/>
          <a:lstStyle/>
          <a:p>
            <a:pPr eaLnBrk="1" hangingPunct="1">
              <a:defRPr/>
            </a:pPr>
            <a:r>
              <a:rPr lang="zh-CN" altLang="en-US" dirty="0">
                <a:ea typeface="宋体" pitchFamily="2" charset="-122"/>
              </a:rPr>
              <a:t>数据预处理的主要任务</a:t>
            </a:r>
          </a:p>
        </p:txBody>
      </p:sp>
      <p:sp>
        <p:nvSpPr>
          <p:cNvPr id="13315" name="Rectangle 3"/>
          <p:cNvSpPr>
            <a:spLocks noGrp="1" noChangeArrowheads="1"/>
          </p:cNvSpPr>
          <p:nvPr>
            <p:ph idx="1"/>
          </p:nvPr>
        </p:nvSpPr>
        <p:spPr>
          <a:xfrm>
            <a:off x="1774826" y="2201033"/>
            <a:ext cx="8893175" cy="4323591"/>
          </a:xfrm>
        </p:spPr>
        <p:txBody>
          <a:bodyPr/>
          <a:lstStyle/>
          <a:p>
            <a:pPr eaLnBrk="1" hangingPunct="1"/>
            <a:r>
              <a:rPr lang="zh-CN" altLang="en-US" dirty="0" smtClean="0">
                <a:ea typeface="宋体" panose="02010600030101010101" pitchFamily="2" charset="-122"/>
              </a:rPr>
              <a:t>数据清理</a:t>
            </a:r>
          </a:p>
          <a:p>
            <a:pPr lvl="1" eaLnBrk="1" hangingPunct="1"/>
            <a:r>
              <a:rPr lang="zh-CN" altLang="en-US" dirty="0" smtClean="0">
                <a:ea typeface="宋体" panose="02010600030101010101" pitchFamily="2" charset="-122"/>
              </a:rPr>
              <a:t>填充缺失值, 识别</a:t>
            </a:r>
            <a:r>
              <a:rPr lang="en-US" altLang="zh-CN" dirty="0" smtClean="0">
                <a:ea typeface="宋体" panose="02010600030101010101" pitchFamily="2" charset="-122"/>
              </a:rPr>
              <a:t>/</a:t>
            </a:r>
            <a:r>
              <a:rPr lang="zh-CN" altLang="en-US" dirty="0" smtClean="0">
                <a:ea typeface="宋体" panose="02010600030101010101" pitchFamily="2" charset="-122"/>
              </a:rPr>
              <a:t>去除离群点, 光滑噪音, 并纠正数据中的不一致</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数据集成</a:t>
            </a:r>
          </a:p>
          <a:p>
            <a:pPr lvl="1" eaLnBrk="1" hangingPunct="1"/>
            <a:r>
              <a:rPr lang="zh-CN" altLang="en-US" dirty="0" smtClean="0">
                <a:ea typeface="宋体" panose="02010600030101010101" pitchFamily="2" charset="-122"/>
              </a:rPr>
              <a:t>多个数据库, 数据立方体, 或文件的集成</a:t>
            </a:r>
          </a:p>
          <a:p>
            <a:pPr eaLnBrk="1" hangingPunct="1"/>
            <a:r>
              <a:rPr lang="zh-CN" altLang="en-US" dirty="0" smtClean="0">
                <a:ea typeface="宋体" panose="02010600030101010101" pitchFamily="2" charset="-122"/>
              </a:rPr>
              <a:t>数据变换</a:t>
            </a:r>
          </a:p>
          <a:p>
            <a:pPr lvl="1" eaLnBrk="1" hangingPunct="1"/>
            <a:r>
              <a:rPr lang="zh-CN" altLang="en-US" dirty="0" smtClean="0">
                <a:ea typeface="宋体" panose="02010600030101010101" pitchFamily="2" charset="-122"/>
              </a:rPr>
              <a:t>规范化和聚集</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数据归约</a:t>
            </a:r>
          </a:p>
          <a:p>
            <a:pPr lvl="1" eaLnBrk="1" hangingPunct="1"/>
            <a:r>
              <a:rPr lang="zh-CN" altLang="en-US" dirty="0" smtClean="0">
                <a:ea typeface="宋体" panose="02010600030101010101" pitchFamily="2" charset="-122"/>
              </a:rPr>
              <a:t>得到数据的归约表示, 它小得多, 但产生相同或类似的分析结果：维度规约、数值规约、数据压缩</a:t>
            </a:r>
          </a:p>
          <a:p>
            <a:pPr eaLnBrk="1" hangingPunct="1"/>
            <a:r>
              <a:rPr lang="zh-CN" altLang="en-US" dirty="0" smtClean="0">
                <a:ea typeface="宋体" panose="02010600030101010101" pitchFamily="2" charset="-122"/>
              </a:rPr>
              <a:t>数据离散化和概念分层</a:t>
            </a:r>
          </a:p>
          <a:p>
            <a:pPr lvl="1" eaLnBrk="1" hangingPunct="1"/>
            <a:endParaRPr lang="en-US" altLang="zh-CN" dirty="0" smtClean="0">
              <a:ea typeface="宋体" panose="02010600030101010101" pitchFamily="2" charset="-122"/>
            </a:endParaRPr>
          </a:p>
        </p:txBody>
      </p:sp>
      <p:sp>
        <p:nvSpPr>
          <p:cNvPr id="1331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rgbClr val="000000"/>
                </a:solidFill>
                <a:latin typeface="Arial" panose="020B0604020202020204" pitchFamily="34" charset="0"/>
                <a:ea typeface="微软雅黑" panose="020B0503020204020204" pitchFamily="34" charset="-122"/>
              </a:defRPr>
            </a:lvl1pPr>
            <a:lvl2pPr marL="742950" indent="-285750">
              <a:spcBef>
                <a:spcPct val="20000"/>
              </a:spcBef>
              <a:buChar char="•"/>
              <a:defRPr kumimoji="1" sz="2400">
                <a:solidFill>
                  <a:srgbClr val="000000"/>
                </a:solidFill>
                <a:latin typeface="Arial" panose="020B0604020202020204" pitchFamily="34" charset="0"/>
                <a:ea typeface="微软雅黑" panose="020B0503020204020204" pitchFamily="34" charset="-122"/>
              </a:defRPr>
            </a:lvl2pPr>
            <a:lvl3pPr marL="1143000" indent="-228600">
              <a:spcBef>
                <a:spcPct val="20000"/>
              </a:spcBef>
              <a:buChar char="•"/>
              <a:defRPr sz="2000">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kumimoji="1">
                <a:solidFill>
                  <a:srgbClr val="000000"/>
                </a:solidFill>
                <a:latin typeface="Arial" panose="020B0604020202020204" pitchFamily="34" charset="0"/>
                <a:ea typeface="微软雅黑" panose="020B0503020204020204" pitchFamily="34" charset="-122"/>
              </a:defRPr>
            </a:lvl4pPr>
            <a:lvl5pPr marL="2057400" indent="-228600">
              <a:spcBef>
                <a:spcPct val="20000"/>
              </a:spcBef>
              <a:buChar char="•"/>
              <a:defRPr kumimoji="1" sz="16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kumimoji="1" sz="1600">
                <a:solidFill>
                  <a:srgbClr val="000000"/>
                </a:solidFill>
                <a:latin typeface="Arial" panose="020B0604020202020204" pitchFamily="34" charset="0"/>
                <a:ea typeface="微软雅黑" panose="020B0503020204020204" pitchFamily="34" charset="-122"/>
              </a:defRPr>
            </a:lvl9pPr>
          </a:lstStyle>
          <a:p>
            <a:pPr>
              <a:spcBef>
                <a:spcPct val="0"/>
              </a:spcBef>
              <a:buFontTx/>
              <a:buNone/>
            </a:pPr>
            <a:fld id="{C5CE5C4B-2D81-4F8B-AAA6-00F44DB9AC44}" type="slidenum">
              <a:rPr lang="zh-CN" altLang="en-US" sz="1400">
                <a:solidFill>
                  <a:schemeClr val="tx1"/>
                </a:solidFill>
                <a:latin typeface="Tahoma" panose="020B0604030504040204" pitchFamily="34" charset="0"/>
                <a:ea typeface="宋体" panose="02010600030101010101" pitchFamily="2" charset="-122"/>
              </a:rPr>
              <a:pPr>
                <a:spcBef>
                  <a:spcPct val="0"/>
                </a:spcBef>
                <a:buFontTx/>
                <a:buNone/>
              </a:pPr>
              <a:t>9</a:t>
            </a:fld>
            <a:endParaRPr lang="en-US" altLang="zh-CN" sz="1400">
              <a:solidFill>
                <a:schemeClr val="tx1"/>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695575711"/>
      </p:ext>
    </p:extLst>
  </p:cSld>
  <p:clrMapOvr>
    <a:masterClrMapping/>
  </p:clrMapOvr>
  <p:transition>
    <p:checker dir="vert"/>
  </p:transition>
  <p:timing>
    <p:tnLst>
      <p:par>
        <p:cTn id="1" dur="indefinite" restart="never" nodeType="tmRoot"/>
      </p:par>
    </p:tnLst>
  </p:timing>
</p:sld>
</file>

<file path=ppt/theme/theme1.xml><?xml version="1.0" encoding="utf-8"?>
<a:theme xmlns:a="http://schemas.openxmlformats.org/drawingml/2006/main" name="柏林">
  <a:themeElements>
    <a:clrScheme name="柏林">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柏林">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柏林</Template>
  <TotalTime>841</TotalTime>
  <Words>4399</Words>
  <Application>Microsoft Office PowerPoint</Application>
  <PresentationFormat>宽屏</PresentationFormat>
  <Paragraphs>785</Paragraphs>
  <Slides>68</Slides>
  <Notes>8</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3</vt:i4>
      </vt:variant>
      <vt:variant>
        <vt:lpstr>幻灯片标题</vt:lpstr>
      </vt:variant>
      <vt:variant>
        <vt:i4>68</vt:i4>
      </vt:variant>
    </vt:vector>
  </HeadingPairs>
  <TitlesOfParts>
    <vt:vector size="96" baseType="lpstr">
      <vt:lpstr>DFKai-SB</vt:lpstr>
      <vt:lpstr>Gulim</vt:lpstr>
      <vt:lpstr>新細明體</vt:lpstr>
      <vt:lpstr>等线</vt:lpstr>
      <vt:lpstr>黑体</vt:lpstr>
      <vt:lpstr>华文楷体</vt:lpstr>
      <vt:lpstr>华文新魏</vt:lpstr>
      <vt:lpstr>经典特宋简</vt:lpstr>
      <vt:lpstr>楷体</vt:lpstr>
      <vt:lpstr>楷体_GB2312</vt:lpstr>
      <vt:lpstr>宋体</vt:lpstr>
      <vt:lpstr>微软雅黑</vt:lpstr>
      <vt:lpstr>微软雅黑 Light</vt:lpstr>
      <vt:lpstr>幼圆</vt:lpstr>
      <vt:lpstr>-쉬리B</vt:lpstr>
      <vt:lpstr>Arial</vt:lpstr>
      <vt:lpstr>Calibri</vt:lpstr>
      <vt:lpstr>Cambria Math</vt:lpstr>
      <vt:lpstr>Symbol</vt:lpstr>
      <vt:lpstr>Tahoma</vt:lpstr>
      <vt:lpstr>Times New Roman</vt:lpstr>
      <vt:lpstr>Trebuchet MS</vt:lpstr>
      <vt:lpstr>Verdana</vt:lpstr>
      <vt:lpstr>Wingdings</vt:lpstr>
      <vt:lpstr>柏林</vt:lpstr>
      <vt:lpstr>工作表</vt:lpstr>
      <vt:lpstr>Microsoft 公式 3.0</vt:lpstr>
      <vt:lpstr>Microsoft Word 图片</vt:lpstr>
      <vt:lpstr>PowerPoint 演示文稿</vt:lpstr>
      <vt:lpstr>什么是机器学习</vt:lpstr>
      <vt:lpstr>什么是机器学习</vt:lpstr>
      <vt:lpstr>PowerPoint 演示文稿</vt:lpstr>
      <vt:lpstr>PowerPoint 演示文稿</vt:lpstr>
      <vt:lpstr>机器学习的任务</vt:lpstr>
      <vt:lpstr>机器学习的通用步骤</vt:lpstr>
      <vt:lpstr>为什么数据预处理是重要的?</vt:lpstr>
      <vt:lpstr>数据预处理的主要任务</vt:lpstr>
      <vt:lpstr>数据预处理的形式 </vt:lpstr>
      <vt:lpstr>数据清理 Data Cleaning</vt:lpstr>
      <vt:lpstr>数据集成</vt:lpstr>
      <vt:lpstr>数据归约 (1)</vt:lpstr>
      <vt:lpstr>PowerPoint 演示文稿</vt:lpstr>
      <vt:lpstr>数据归约——数据立方体聚集</vt:lpstr>
      <vt:lpstr>离散化 Discretization和概念分层</vt:lpstr>
      <vt:lpstr>离散化 Discretization和概念分层</vt:lpstr>
      <vt:lpstr>数据变换Data Transformation</vt:lpstr>
      <vt:lpstr>数据变换——规范化</vt:lpstr>
      <vt:lpstr>机器学习实施过程</vt:lpstr>
      <vt:lpstr>机器学习算法的分类</vt:lpstr>
      <vt:lpstr>PowerPoint 演示文稿</vt:lpstr>
      <vt:lpstr>PowerPoint 演示文稿</vt:lpstr>
      <vt:lpstr>PowerPoint 演示文稿</vt:lpstr>
      <vt:lpstr>PowerPoint 演示文稿</vt:lpstr>
      <vt:lpstr>PowerPoint 演示文稿</vt:lpstr>
      <vt:lpstr>PowerPoint 演示文稿</vt:lpstr>
      <vt:lpstr>半监督学习</vt:lpstr>
      <vt:lpstr>强化学习</vt:lpstr>
      <vt:lpstr>PowerPoint 演示文稿</vt:lpstr>
      <vt:lpstr>PowerPoint 演示文稿</vt:lpstr>
      <vt:lpstr>PowerPoint 演示文稿</vt:lpstr>
      <vt:lpstr>PowerPoint 演示文稿</vt:lpstr>
      <vt:lpstr>PowerPoint 演示文稿</vt:lpstr>
      <vt:lpstr>什么叫回归？    </vt:lpstr>
      <vt:lpstr>线性回归</vt:lpstr>
      <vt:lpstr>PowerPoint 演示文稿</vt:lpstr>
      <vt:lpstr>决策树</vt:lpstr>
      <vt:lpstr>PowerPoint 演示文稿</vt:lpstr>
      <vt:lpstr>PowerPoint 演示文稿</vt:lpstr>
      <vt:lpstr>3.决策树分类的步骤</vt:lpstr>
      <vt:lpstr>例：</vt:lpstr>
      <vt:lpstr>二、决策树(Decision Tree)</vt:lpstr>
      <vt:lpstr>神经网络</vt:lpstr>
      <vt:lpstr>M-P神经元模型</vt:lpstr>
      <vt:lpstr>PowerPoint 演示文稿</vt:lpstr>
      <vt:lpstr>PowerPoint 演示文稿</vt:lpstr>
      <vt:lpstr>BP神经网络算法</vt:lpstr>
      <vt:lpstr>PowerPoint 演示文稿</vt:lpstr>
      <vt:lpstr>SVM（支持向量机）</vt:lpstr>
      <vt:lpstr>支持向量</vt:lpstr>
      <vt:lpstr>PowerPoint 演示文稿</vt:lpstr>
      <vt:lpstr>PowerPoint 演示文稿</vt:lpstr>
      <vt:lpstr>线性可分的支持向量(分类)机</vt:lpstr>
      <vt:lpstr>K-means</vt:lpstr>
      <vt:lpstr>k－均值方法</vt:lpstr>
      <vt:lpstr>k－均值方法</vt:lpstr>
      <vt:lpstr>k－均值方法</vt:lpstr>
      <vt:lpstr>k－均值方法</vt:lpstr>
      <vt:lpstr>k－均值方法</vt:lpstr>
      <vt:lpstr>k－均值方法</vt:lpstr>
      <vt:lpstr>k－均值方法</vt:lpstr>
      <vt:lpstr>PowerPoint 演示文稿</vt:lpstr>
      <vt:lpstr>PowerPoint 演示文稿</vt:lpstr>
      <vt:lpstr>PowerPoint 演示文稿</vt:lpstr>
      <vt:lpstr>贝叶斯分类器: 例</vt:lpstr>
      <vt:lpstr>贝叶斯分类器: 例(续)</vt:lpstr>
      <vt:lpstr>性能度量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dc:creator>
  <cp:lastModifiedBy>sams</cp:lastModifiedBy>
  <cp:revision>25</cp:revision>
  <dcterms:created xsi:type="dcterms:W3CDTF">2018-11-04T02:47:12Z</dcterms:created>
  <dcterms:modified xsi:type="dcterms:W3CDTF">2018-11-06T02:56:30Z</dcterms:modified>
</cp:coreProperties>
</file>